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ricolage Grotesque Semi Bold" panose="020B0604020202020204" charset="0"/>
      <p:regular r:id="rId13"/>
    </p:embeddedFont>
    <p:embeddedFont>
      <p:font typeface="Calibri" panose="020F0502020204030204" pitchFamily="34" charset="0"/>
      <p:regular r:id="rId14"/>
      <p:bold r:id="rId15"/>
      <p:italic r:id="rId16"/>
      <p:boldItalic r:id="rId17"/>
    </p:embeddedFont>
    <p:embeddedFont>
      <p:font typeface="In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80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94990" y="718423"/>
            <a:ext cx="7556421" cy="3907631"/>
          </a:xfrm>
          <a:prstGeom prst="rect">
            <a:avLst/>
          </a:prstGeom>
          <a:noFill/>
          <a:ln/>
        </p:spPr>
        <p:txBody>
          <a:bodyPr wrap="square" lIns="0" tIns="0" rIns="0" bIns="0" rtlCol="0" anchor="t"/>
          <a:lstStyle/>
          <a:p>
            <a:pPr marL="0" indent="0" algn="l">
              <a:lnSpc>
                <a:spcPts val="10250"/>
              </a:lnSpc>
              <a:buNone/>
            </a:pPr>
            <a:r>
              <a:rPr lang="en-US" sz="8200" dirty="0">
                <a:solidFill>
                  <a:srgbClr val="2C2926"/>
                </a:solidFill>
                <a:latin typeface="Bricolage Grotesque Semi Bold" pitchFamily="34" charset="0"/>
                <a:ea typeface="Bricolage Grotesque Semi Bold" pitchFamily="34" charset="-122"/>
                <a:cs typeface="Bricolage Grotesque Semi Bold" pitchFamily="34" charset="-120"/>
              </a:rPr>
              <a:t>Campground Booking Platform</a:t>
            </a:r>
            <a:endParaRPr lang="en-US" sz="8200" dirty="0"/>
          </a:p>
        </p:txBody>
      </p:sp>
      <p:sp>
        <p:nvSpPr>
          <p:cNvPr id="4" name="Text 1"/>
          <p:cNvSpPr/>
          <p:nvPr/>
        </p:nvSpPr>
        <p:spPr>
          <a:xfrm>
            <a:off x="6094990" y="4834414"/>
            <a:ext cx="5634157" cy="347305"/>
          </a:xfrm>
          <a:prstGeom prst="rect">
            <a:avLst/>
          </a:prstGeom>
          <a:noFill/>
          <a:ln/>
        </p:spPr>
        <p:txBody>
          <a:bodyPr wrap="none" lIns="0" tIns="0" rIns="0" bIns="0" rtlCol="0" anchor="t"/>
          <a:lstStyle/>
          <a:p>
            <a:pPr marL="0" indent="0" algn="l">
              <a:lnSpc>
                <a:spcPts val="2700"/>
              </a:lnSpc>
              <a:buNone/>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Waterfall Model - Software Development Lifecycle</a:t>
            </a:r>
            <a:endParaRPr lang="en-US" sz="2400" dirty="0"/>
          </a:p>
        </p:txBody>
      </p:sp>
      <p:sp>
        <p:nvSpPr>
          <p:cNvPr id="5" name="Text 2"/>
          <p:cNvSpPr/>
          <p:nvPr/>
        </p:nvSpPr>
        <p:spPr>
          <a:xfrm>
            <a:off x="6094990" y="5390078"/>
            <a:ext cx="7556421" cy="177879"/>
          </a:xfrm>
          <a:prstGeom prst="rect">
            <a:avLst/>
          </a:prstGeom>
          <a:noFill/>
          <a:ln/>
        </p:spPr>
        <p:txBody>
          <a:bodyPr wrap="none" lIns="0" tIns="0" rIns="0" bIns="0" rtlCol="0" anchor="t"/>
          <a:lstStyle/>
          <a:p>
            <a:pPr marL="0" indent="0" algn="l">
              <a:lnSpc>
                <a:spcPts val="1400"/>
              </a:lnSpc>
              <a:buNone/>
            </a:pPr>
            <a:r>
              <a:rPr lang="en-US" sz="1250" dirty="0">
                <a:solidFill>
                  <a:srgbClr val="2C2926"/>
                </a:solidFill>
                <a:latin typeface="Inter" pitchFamily="34" charset="0"/>
                <a:ea typeface="Inter" pitchFamily="34" charset="-122"/>
                <a:cs typeface="Inter" pitchFamily="34" charset="-120"/>
              </a:rPr>
              <a:t>An SRS-driven Waterfall project — A comprehensive study in systematic software engineering methodology</a:t>
            </a:r>
            <a:endParaRPr lang="en-US" sz="1250" dirty="0"/>
          </a:p>
        </p:txBody>
      </p:sp>
      <p:sp>
        <p:nvSpPr>
          <p:cNvPr id="6" name="Shape 3"/>
          <p:cNvSpPr/>
          <p:nvPr/>
        </p:nvSpPr>
        <p:spPr>
          <a:xfrm>
            <a:off x="6094990" y="5793548"/>
            <a:ext cx="7556421" cy="24884"/>
          </a:xfrm>
          <a:prstGeom prst="rect">
            <a:avLst/>
          </a:prstGeom>
          <a:solidFill>
            <a:srgbClr val="2C2926">
              <a:alpha val="50000"/>
            </a:srgbClr>
          </a:solidFill>
          <a:ln/>
        </p:spPr>
        <p:txBody>
          <a:bodyPr/>
          <a:lstStyle/>
          <a:p>
            <a:endParaRPr lang="en-IN"/>
          </a:p>
        </p:txBody>
      </p:sp>
      <p:sp>
        <p:nvSpPr>
          <p:cNvPr id="7" name="Text 4"/>
          <p:cNvSpPr/>
          <p:nvPr/>
        </p:nvSpPr>
        <p:spPr>
          <a:xfrm>
            <a:off x="6083415" y="6194408"/>
            <a:ext cx="1736646" cy="217051"/>
          </a:xfrm>
          <a:prstGeom prst="rect">
            <a:avLst/>
          </a:prstGeom>
          <a:noFill/>
          <a:ln/>
        </p:spPr>
        <p:txBody>
          <a:bodyPr wrap="none" lIns="0" tIns="0" rIns="0" bIns="0" rtlCol="0" anchor="t"/>
          <a:lstStyle/>
          <a:p>
            <a:pPr marL="0" indent="0" algn="l">
              <a:lnSpc>
                <a:spcPts val="17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Project Team</a:t>
            </a:r>
            <a:endParaRPr lang="en-US" sz="1600" dirty="0"/>
          </a:p>
        </p:txBody>
      </p:sp>
      <p:sp>
        <p:nvSpPr>
          <p:cNvPr id="8" name="Text 5"/>
          <p:cNvSpPr/>
          <p:nvPr/>
        </p:nvSpPr>
        <p:spPr>
          <a:xfrm>
            <a:off x="6083415" y="6550286"/>
            <a:ext cx="3608784" cy="1174122"/>
          </a:xfrm>
          <a:prstGeom prst="rect">
            <a:avLst/>
          </a:prstGeom>
          <a:noFill/>
          <a:ln/>
        </p:spPr>
        <p:txBody>
          <a:bodyPr wrap="none" lIns="0" tIns="0" rIns="0" bIns="0" rtlCol="0" anchor="t"/>
          <a:lstStyle/>
          <a:p>
            <a:pPr marL="0" indent="0" algn="l">
              <a:lnSpc>
                <a:spcPct val="150000"/>
              </a:lnSpc>
              <a:buNone/>
            </a:pPr>
            <a:r>
              <a:rPr lang="en-US" sz="1200" b="1" dirty="0">
                <a:solidFill>
                  <a:srgbClr val="2C2926"/>
                </a:solidFill>
                <a:latin typeface="Inter" pitchFamily="34" charset="0"/>
                <a:ea typeface="Inter" pitchFamily="34" charset="-122"/>
                <a:cs typeface="Inter" pitchFamily="34" charset="-120"/>
              </a:rPr>
              <a:t>Students:</a:t>
            </a:r>
          </a:p>
          <a:p>
            <a:pPr marL="171450" indent="-171450" algn="l">
              <a:lnSpc>
                <a:spcPct val="150000"/>
              </a:lnSpc>
              <a:buFont typeface="Arial" panose="020B0604020202020204" pitchFamily="34" charset="0"/>
              <a:buChar char="•"/>
            </a:pPr>
            <a:r>
              <a:rPr lang="en-US" sz="1200" b="1" dirty="0">
                <a:solidFill>
                  <a:srgbClr val="2C2926"/>
                </a:solidFill>
                <a:latin typeface="Inter" pitchFamily="34" charset="0"/>
                <a:ea typeface="Inter" pitchFamily="34" charset="-122"/>
                <a:cs typeface="Inter" pitchFamily="34" charset="-120"/>
              </a:rPr>
              <a:t>Khush Gandhi - 612303058</a:t>
            </a:r>
          </a:p>
          <a:p>
            <a:pPr marL="171450" indent="-171450" algn="l">
              <a:lnSpc>
                <a:spcPct val="150000"/>
              </a:lnSpc>
              <a:buFont typeface="Arial" panose="020B0604020202020204" pitchFamily="34" charset="0"/>
              <a:buChar char="•"/>
            </a:pPr>
            <a:r>
              <a:rPr lang="en-US" sz="1200" b="1" dirty="0">
                <a:solidFill>
                  <a:srgbClr val="2C2926"/>
                </a:solidFill>
                <a:latin typeface="Inter" pitchFamily="34" charset="0"/>
                <a:ea typeface="Inter" pitchFamily="34" charset="-122"/>
                <a:cs typeface="Inter" pitchFamily="34" charset="-120"/>
              </a:rPr>
              <a:t>Hardik Mutha - 612303066</a:t>
            </a:r>
          </a:p>
          <a:p>
            <a:pPr marL="171450" indent="-171450" algn="l">
              <a:lnSpc>
                <a:spcPct val="150000"/>
              </a:lnSpc>
              <a:buFont typeface="Arial" panose="020B0604020202020204" pitchFamily="34" charset="0"/>
              <a:buChar char="•"/>
            </a:pPr>
            <a:r>
              <a:rPr lang="en-US" sz="1200" b="1" dirty="0" err="1">
                <a:solidFill>
                  <a:srgbClr val="2C2926"/>
                </a:solidFill>
                <a:latin typeface="Inter" pitchFamily="34" charset="0"/>
                <a:ea typeface="Inter" pitchFamily="34" charset="-122"/>
                <a:cs typeface="Inter" pitchFamily="34" charset="-120"/>
              </a:rPr>
              <a:t>Suswan</a:t>
            </a:r>
            <a:r>
              <a:rPr lang="en-US" sz="1200" b="1" dirty="0">
                <a:solidFill>
                  <a:srgbClr val="2C2926"/>
                </a:solidFill>
                <a:latin typeface="Inter" pitchFamily="34" charset="0"/>
                <a:ea typeface="Inter" pitchFamily="34" charset="-122"/>
                <a:cs typeface="Inter" pitchFamily="34" charset="-120"/>
              </a:rPr>
              <a:t> Joglekar - 612303074</a:t>
            </a:r>
          </a:p>
          <a:p>
            <a:pPr marL="171450" indent="-171450" algn="l">
              <a:lnSpc>
                <a:spcPct val="150000"/>
              </a:lnSpc>
              <a:buFont typeface="Arial" panose="020B0604020202020204" pitchFamily="34" charset="0"/>
              <a:buChar char="•"/>
            </a:pPr>
            <a:r>
              <a:rPr lang="en-US" sz="1200" b="1" dirty="0">
                <a:solidFill>
                  <a:srgbClr val="2C2926"/>
                </a:solidFill>
                <a:latin typeface="Inter" pitchFamily="34" charset="0"/>
                <a:ea typeface="Inter" pitchFamily="34" charset="-122"/>
                <a:cs typeface="Inter" pitchFamily="34" charset="-120"/>
              </a:rPr>
              <a:t>Tanmay Karad - 612303083</a:t>
            </a:r>
          </a:p>
        </p:txBody>
      </p:sp>
      <p:sp>
        <p:nvSpPr>
          <p:cNvPr id="9" name="Text 6"/>
          <p:cNvSpPr/>
          <p:nvPr/>
        </p:nvSpPr>
        <p:spPr>
          <a:xfrm>
            <a:off x="10031052" y="6805931"/>
            <a:ext cx="3608784" cy="222290"/>
          </a:xfrm>
          <a:prstGeom prst="rect">
            <a:avLst/>
          </a:prstGeom>
          <a:noFill/>
          <a:ln/>
        </p:spPr>
        <p:txBody>
          <a:bodyPr wrap="none" lIns="0" tIns="0" rIns="0" bIns="0" rtlCol="0" anchor="t"/>
          <a:lstStyle/>
          <a:p>
            <a:pPr marL="0" indent="0" algn="l">
              <a:lnSpc>
                <a:spcPts val="1750"/>
              </a:lnSpc>
              <a:buNone/>
            </a:pPr>
            <a:r>
              <a:rPr lang="en-US" sz="1200" b="1" dirty="0">
                <a:solidFill>
                  <a:srgbClr val="2C2926"/>
                </a:solidFill>
                <a:latin typeface="Inter" pitchFamily="34" charset="0"/>
                <a:ea typeface="Inter" pitchFamily="34" charset="-122"/>
                <a:cs typeface="Inter" pitchFamily="34" charset="-120"/>
              </a:rPr>
              <a:t>Course:</a:t>
            </a:r>
            <a:r>
              <a:rPr lang="en-US" sz="1200" dirty="0">
                <a:solidFill>
                  <a:srgbClr val="2C2926"/>
                </a:solidFill>
                <a:latin typeface="Inter" pitchFamily="34" charset="0"/>
                <a:ea typeface="Inter" pitchFamily="34" charset="-122"/>
                <a:cs typeface="Inter" pitchFamily="34" charset="-120"/>
              </a:rPr>
              <a:t> Software Engineering (CT-25001)</a:t>
            </a:r>
            <a:endParaRPr lang="en-US" sz="1200" dirty="0"/>
          </a:p>
        </p:txBody>
      </p:sp>
      <p:sp>
        <p:nvSpPr>
          <p:cNvPr id="10" name="Text 7"/>
          <p:cNvSpPr/>
          <p:nvPr/>
        </p:nvSpPr>
        <p:spPr>
          <a:xfrm>
            <a:off x="10031052" y="7109068"/>
            <a:ext cx="3608784" cy="222290"/>
          </a:xfrm>
          <a:prstGeom prst="rect">
            <a:avLst/>
          </a:prstGeom>
          <a:noFill/>
          <a:ln/>
        </p:spPr>
        <p:txBody>
          <a:bodyPr wrap="none" lIns="0" tIns="0" rIns="0" bIns="0" rtlCol="0" anchor="t"/>
          <a:lstStyle/>
          <a:p>
            <a:pPr marL="0" indent="0" algn="l">
              <a:lnSpc>
                <a:spcPts val="1750"/>
              </a:lnSpc>
              <a:buNone/>
            </a:pPr>
            <a:r>
              <a:rPr lang="en-US" sz="1200" b="1" dirty="0">
                <a:solidFill>
                  <a:srgbClr val="2C2926"/>
                </a:solidFill>
                <a:latin typeface="Inter" pitchFamily="34" charset="0"/>
                <a:ea typeface="Inter" pitchFamily="34" charset="-122"/>
                <a:cs typeface="Inter" pitchFamily="34" charset="-120"/>
              </a:rPr>
              <a:t>Semester:</a:t>
            </a:r>
            <a:r>
              <a:rPr lang="en-US" sz="1200" dirty="0">
                <a:solidFill>
                  <a:srgbClr val="2C2926"/>
                </a:solidFill>
                <a:latin typeface="Inter" pitchFamily="34" charset="0"/>
                <a:ea typeface="Inter" pitchFamily="34" charset="-122"/>
                <a:cs typeface="Inter" pitchFamily="34" charset="-120"/>
              </a:rPr>
              <a:t> 5 (2025-26)</a:t>
            </a:r>
            <a:endParaRPr lang="en-US" sz="1200" dirty="0"/>
          </a:p>
        </p:txBody>
      </p:sp>
      <p:sp>
        <p:nvSpPr>
          <p:cNvPr id="11" name="Text 8"/>
          <p:cNvSpPr/>
          <p:nvPr/>
        </p:nvSpPr>
        <p:spPr>
          <a:xfrm>
            <a:off x="10032575" y="6194408"/>
            <a:ext cx="1736646" cy="217051"/>
          </a:xfrm>
          <a:prstGeom prst="rect">
            <a:avLst/>
          </a:prstGeom>
          <a:noFill/>
          <a:ln/>
        </p:spPr>
        <p:txBody>
          <a:bodyPr wrap="none" lIns="0" tIns="0" rIns="0" bIns="0" rtlCol="0" anchor="t"/>
          <a:lstStyle/>
          <a:p>
            <a:pPr marL="0" indent="0" algn="l">
              <a:lnSpc>
                <a:spcPts val="17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Mentor</a:t>
            </a:r>
            <a:endParaRPr lang="en-US" sz="1600" dirty="0"/>
          </a:p>
        </p:txBody>
      </p:sp>
      <p:sp>
        <p:nvSpPr>
          <p:cNvPr id="13" name="Text 10"/>
          <p:cNvSpPr/>
          <p:nvPr/>
        </p:nvSpPr>
        <p:spPr>
          <a:xfrm>
            <a:off x="10031052" y="6497550"/>
            <a:ext cx="3608784" cy="222290"/>
          </a:xfrm>
          <a:prstGeom prst="rect">
            <a:avLst/>
          </a:prstGeom>
          <a:noFill/>
          <a:ln/>
        </p:spPr>
        <p:txBody>
          <a:bodyPr wrap="none" lIns="0" tIns="0" rIns="0" bIns="0" rtlCol="0" anchor="t"/>
          <a:lstStyle/>
          <a:p>
            <a:pPr marL="0" indent="0" algn="l">
              <a:lnSpc>
                <a:spcPts val="1750"/>
              </a:lnSpc>
              <a:buNone/>
            </a:pPr>
            <a:r>
              <a:rPr lang="en-US" sz="1200" b="1" dirty="0">
                <a:solidFill>
                  <a:srgbClr val="2C2926"/>
                </a:solidFill>
                <a:latin typeface="Inter" pitchFamily="34" charset="0"/>
                <a:ea typeface="Inter" pitchFamily="34" charset="-122"/>
                <a:cs typeface="Inter" pitchFamily="34" charset="-120"/>
              </a:rPr>
              <a:t>Faculty Mentor:</a:t>
            </a:r>
            <a:r>
              <a:rPr lang="en-US" sz="1200" dirty="0">
                <a:solidFill>
                  <a:srgbClr val="2C2926"/>
                </a:solidFill>
                <a:latin typeface="Inter" pitchFamily="34" charset="0"/>
                <a:ea typeface="Inter" pitchFamily="34" charset="-122"/>
                <a:cs typeface="Inter" pitchFamily="34" charset="-120"/>
              </a:rPr>
              <a:t> Prof. Sneha </a:t>
            </a:r>
            <a:r>
              <a:rPr lang="en-US" sz="1200" dirty="0" err="1">
                <a:solidFill>
                  <a:srgbClr val="2C2926"/>
                </a:solidFill>
                <a:latin typeface="Inter" pitchFamily="34" charset="0"/>
                <a:ea typeface="Inter" pitchFamily="34" charset="-122"/>
                <a:cs typeface="Inter" pitchFamily="34" charset="-120"/>
              </a:rPr>
              <a:t>Palimkar</a:t>
            </a:r>
            <a:endParaRPr lang="en-US" sz="1200" dirty="0"/>
          </a:p>
        </p:txBody>
      </p:sp>
      <p:sp>
        <p:nvSpPr>
          <p:cNvPr id="15" name="Rectangle 14">
            <a:extLst>
              <a:ext uri="{FF2B5EF4-FFF2-40B4-BE49-F238E27FC236}">
                <a16:creationId xmlns:a16="http://schemas.microsoft.com/office/drawing/2014/main" id="{D45D5487-724E-E577-CAFC-40A20B3DD3FE}"/>
              </a:ext>
            </a:extLst>
          </p:cNvPr>
          <p:cNvSpPr/>
          <p:nvPr/>
        </p:nvSpPr>
        <p:spPr>
          <a:xfrm>
            <a:off x="12669556"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465123"/>
            <a:ext cx="10796945"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Results, Deployment &amp; Future Enhancements</a:t>
            </a:r>
            <a:endParaRPr lang="en-US" sz="3900" dirty="0"/>
          </a:p>
        </p:txBody>
      </p:sp>
      <p:sp>
        <p:nvSpPr>
          <p:cNvPr id="3" name="Text 1"/>
          <p:cNvSpPr/>
          <p:nvPr/>
        </p:nvSpPr>
        <p:spPr>
          <a:xfrm>
            <a:off x="793790" y="1203254"/>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 implemented platform successfully demonstrates core functionality through user interface prototypes, booking workflows, and admin dashboards. Waterfall's rigorous documentation and traceability ensure maintainability and auditability. Future enhancements include real payment gateway integration, advanced availability forecasting, WCAG 2.2 accessibility compliance, and multi-tenant scalability for regional expansion.</a:t>
            </a:r>
            <a:endParaRPr lang="en-US" sz="1550" dirty="0"/>
          </a:p>
        </p:txBody>
      </p:sp>
      <p:sp>
        <p:nvSpPr>
          <p:cNvPr id="8" name="Text 6"/>
          <p:cNvSpPr/>
          <p:nvPr/>
        </p:nvSpPr>
        <p:spPr>
          <a:xfrm>
            <a:off x="793790" y="6172129"/>
            <a:ext cx="2693670" cy="310158"/>
          </a:xfrm>
          <a:prstGeom prst="rect">
            <a:avLst/>
          </a:prstGeom>
          <a:noFill/>
          <a:ln/>
        </p:spPr>
        <p:txBody>
          <a:bodyPr wrap="none" lIns="0" tIns="0" rIns="0" bIns="0" rtlCol="0" anchor="t"/>
          <a:lstStyle/>
          <a:p>
            <a:pPr marL="0" indent="0" algn="l">
              <a:lnSpc>
                <a:spcPts val="2400"/>
              </a:lnSpc>
              <a:buNone/>
            </a:pPr>
            <a:r>
              <a:rPr lang="en-US" sz="1950" dirty="0">
                <a:solidFill>
                  <a:srgbClr val="E7BF6A"/>
                </a:solidFill>
                <a:latin typeface="Bricolage Grotesque Semi Bold" pitchFamily="34" charset="0"/>
                <a:ea typeface="Bricolage Grotesque Semi Bold" pitchFamily="34" charset="-122"/>
                <a:cs typeface="Bricolage Grotesque Semi Bold" pitchFamily="34" charset="-120"/>
              </a:rPr>
              <a:t>Proposed Future Work</a:t>
            </a:r>
            <a:endParaRPr lang="en-US" sz="1950" dirty="0"/>
          </a:p>
        </p:txBody>
      </p:sp>
      <p:sp>
        <p:nvSpPr>
          <p:cNvPr id="9" name="Text 7"/>
          <p:cNvSpPr/>
          <p:nvPr/>
        </p:nvSpPr>
        <p:spPr>
          <a:xfrm>
            <a:off x="793790" y="6523465"/>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Integration with real payment gateways (Stripe, PayPal) and PCI-DSS compliance.</a:t>
            </a:r>
            <a:endParaRPr lang="en-US" sz="1550" dirty="0"/>
          </a:p>
        </p:txBody>
      </p:sp>
      <p:sp>
        <p:nvSpPr>
          <p:cNvPr id="11" name="Text 9"/>
          <p:cNvSpPr/>
          <p:nvPr/>
        </p:nvSpPr>
        <p:spPr>
          <a:xfrm>
            <a:off x="793790" y="688478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WCAG 2.2 accessibility enhancements for inclusive user experience.</a:t>
            </a:r>
            <a:endParaRPr lang="en-US" sz="1550" dirty="0"/>
          </a:p>
        </p:txBody>
      </p:sp>
      <p:sp>
        <p:nvSpPr>
          <p:cNvPr id="12" name="Text 10"/>
          <p:cNvSpPr/>
          <p:nvPr/>
        </p:nvSpPr>
        <p:spPr>
          <a:xfrm>
            <a:off x="793790" y="727173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Horizontal scaling via microservices and API gateway patterns.</a:t>
            </a:r>
            <a:endParaRPr lang="en-US" sz="1550" dirty="0"/>
          </a:p>
        </p:txBody>
      </p:sp>
      <p:sp>
        <p:nvSpPr>
          <p:cNvPr id="13" name="Text 11"/>
          <p:cNvSpPr/>
          <p:nvPr/>
        </p:nvSpPr>
        <p:spPr>
          <a:xfrm>
            <a:off x="793790" y="7658686"/>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C2926"/>
                </a:solidFill>
                <a:latin typeface="Inter" pitchFamily="34" charset="0"/>
                <a:ea typeface="Inter" pitchFamily="34" charset="-122"/>
                <a:cs typeface="Inter" pitchFamily="34" charset="-120"/>
              </a:rPr>
              <a:t>Mobile application (iOS/Android) for on-the-go bookings and management.</a:t>
            </a:r>
            <a:endParaRPr lang="en-US" sz="1550" dirty="0"/>
          </a:p>
        </p:txBody>
      </p:sp>
      <p:sp>
        <p:nvSpPr>
          <p:cNvPr id="14" name="Rectangle 13">
            <a:extLst>
              <a:ext uri="{FF2B5EF4-FFF2-40B4-BE49-F238E27FC236}">
                <a16:creationId xmlns:a16="http://schemas.microsoft.com/office/drawing/2014/main" id="{24E76FED-7076-8018-1221-86B2FA9ED1D4}"/>
              </a:ext>
            </a:extLst>
          </p:cNvPr>
          <p:cNvSpPr/>
          <p:nvPr/>
        </p:nvSpPr>
        <p:spPr>
          <a:xfrm>
            <a:off x="12669556"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4C99179-4C1C-20E2-DDFE-10F658697A47}"/>
              </a:ext>
            </a:extLst>
          </p:cNvPr>
          <p:cNvPicPr>
            <a:picLocks noChangeAspect="1"/>
          </p:cNvPicPr>
          <p:nvPr/>
        </p:nvPicPr>
        <p:blipFill>
          <a:blip r:embed="rId3"/>
          <a:stretch>
            <a:fillRect/>
          </a:stretch>
        </p:blipFill>
        <p:spPr>
          <a:xfrm>
            <a:off x="933830" y="2667389"/>
            <a:ext cx="7116531" cy="33858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80098" y="536377"/>
            <a:ext cx="7320201" cy="579001"/>
          </a:xfrm>
          <a:prstGeom prst="rect">
            <a:avLst/>
          </a:prstGeom>
          <a:noFill/>
          <a:ln/>
        </p:spPr>
        <p:txBody>
          <a:bodyPr wrap="none" lIns="0" tIns="0" rIns="0" bIns="0" rtlCol="0" anchor="t"/>
          <a:lstStyle/>
          <a:p>
            <a:pPr marL="0" indent="0" algn="l">
              <a:lnSpc>
                <a:spcPts val="4550"/>
              </a:lnSpc>
              <a:buNone/>
            </a:pPr>
            <a:r>
              <a:rPr lang="en-US" sz="3600" dirty="0">
                <a:solidFill>
                  <a:srgbClr val="2C2926"/>
                </a:solidFill>
                <a:latin typeface="Bricolage Grotesque Semi Bold" pitchFamily="34" charset="0"/>
                <a:ea typeface="Bricolage Grotesque Semi Bold" pitchFamily="34" charset="-122"/>
                <a:cs typeface="Bricolage Grotesque Semi Bold" pitchFamily="34" charset="-120"/>
              </a:rPr>
              <a:t>Problem Statement &amp; Motivation</a:t>
            </a:r>
            <a:endParaRPr lang="en-US" sz="3600" dirty="0"/>
          </a:p>
        </p:txBody>
      </p:sp>
      <p:sp>
        <p:nvSpPr>
          <p:cNvPr id="4" name="Text 1"/>
          <p:cNvSpPr/>
          <p:nvPr/>
        </p:nvSpPr>
        <p:spPr>
          <a:xfrm>
            <a:off x="780098" y="1393269"/>
            <a:ext cx="7583805" cy="1481733"/>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The camping and outdoor recreation industry faces a fragmented landscape where prospective campers and campground owners operate without a unified digital ecosystem. Currently, discovering verified campgrounds, understanding amenities, and completing secure bookings requires navigating multiple disconnected platforms, leading to inefficiency, unreliable information, and poor user experiences.</a:t>
            </a:r>
            <a:endParaRPr lang="en-US" sz="14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511" y="3089017"/>
            <a:ext cx="277892" cy="277892"/>
          </a:xfrm>
          <a:prstGeom prst="rect">
            <a:avLst/>
          </a:prstGeom>
        </p:spPr>
      </p:pic>
      <p:sp>
        <p:nvSpPr>
          <p:cNvPr id="6" name="Text 2"/>
          <p:cNvSpPr/>
          <p:nvPr/>
        </p:nvSpPr>
        <p:spPr>
          <a:xfrm>
            <a:off x="1382197" y="3083362"/>
            <a:ext cx="2316123" cy="289441"/>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For Campers</a:t>
            </a:r>
            <a:endParaRPr lang="en-US" sz="1800" dirty="0"/>
          </a:p>
        </p:txBody>
      </p:sp>
      <p:sp>
        <p:nvSpPr>
          <p:cNvPr id="7" name="Text 3"/>
          <p:cNvSpPr/>
          <p:nvPr/>
        </p:nvSpPr>
        <p:spPr>
          <a:xfrm>
            <a:off x="1382197" y="3483888"/>
            <a:ext cx="6981706" cy="889040"/>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No centralized discovery platform; difficulty verifying campground authenticity, amenities, and availability; scattered reviews across multiple sources; cumbersome booking processes.</a:t>
            </a:r>
            <a:endParaRPr lang="en-US" sz="14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511" y="4749105"/>
            <a:ext cx="277892" cy="277892"/>
          </a:xfrm>
          <a:prstGeom prst="rect">
            <a:avLst/>
          </a:prstGeom>
        </p:spPr>
      </p:pic>
      <p:sp>
        <p:nvSpPr>
          <p:cNvPr id="9" name="Text 4"/>
          <p:cNvSpPr/>
          <p:nvPr/>
        </p:nvSpPr>
        <p:spPr>
          <a:xfrm>
            <a:off x="1382197" y="4743450"/>
            <a:ext cx="2797254" cy="289441"/>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For Campground Owners</a:t>
            </a:r>
            <a:endParaRPr lang="en-US" sz="1800" dirty="0"/>
          </a:p>
        </p:txBody>
      </p:sp>
      <p:sp>
        <p:nvSpPr>
          <p:cNvPr id="10" name="Text 5"/>
          <p:cNvSpPr/>
          <p:nvPr/>
        </p:nvSpPr>
        <p:spPr>
          <a:xfrm>
            <a:off x="1382197" y="5143976"/>
            <a:ext cx="6981706" cy="889040"/>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Limited visibility and reach; manual booking management; inability to filter and approve quality bookings; lack of integrated review management and performance analytics.</a:t>
            </a:r>
            <a:endParaRPr lang="en-US" sz="1450" dirty="0"/>
          </a:p>
        </p:txBody>
      </p:sp>
      <p:pic>
        <p:nvPicPr>
          <p:cNvPr id="11"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511" y="6409194"/>
            <a:ext cx="277892" cy="277892"/>
          </a:xfrm>
          <a:prstGeom prst="rect">
            <a:avLst/>
          </a:prstGeom>
        </p:spPr>
      </p:pic>
      <p:sp>
        <p:nvSpPr>
          <p:cNvPr id="12" name="Text 6"/>
          <p:cNvSpPr/>
          <p:nvPr/>
        </p:nvSpPr>
        <p:spPr>
          <a:xfrm>
            <a:off x="1382197" y="6403538"/>
            <a:ext cx="2316123" cy="289441"/>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Proposed Solution</a:t>
            </a:r>
            <a:endParaRPr lang="en-US" sz="1800" dirty="0"/>
          </a:p>
        </p:txBody>
      </p:sp>
      <p:sp>
        <p:nvSpPr>
          <p:cNvPr id="13" name="Text 7"/>
          <p:cNvSpPr/>
          <p:nvPr/>
        </p:nvSpPr>
        <p:spPr>
          <a:xfrm>
            <a:off x="1382197" y="6804065"/>
            <a:ext cx="6981706" cy="889040"/>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A unified, role-based web platform enabling seamless discovery, booking, review, and administrative oversight - ensuring trust, efficiency, and enhanced user engagement.</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44260" y="660678"/>
            <a:ext cx="4651653" cy="581382"/>
          </a:xfrm>
          <a:prstGeom prst="rect">
            <a:avLst/>
          </a:prstGeom>
          <a:noFill/>
          <a:ln/>
        </p:spPr>
        <p:txBody>
          <a:bodyPr wrap="none" lIns="0" tIns="0" rIns="0" bIns="0" rtlCol="0" anchor="t"/>
          <a:lstStyle/>
          <a:p>
            <a:pPr marL="0" indent="0" algn="l">
              <a:lnSpc>
                <a:spcPts val="4550"/>
              </a:lnSpc>
              <a:buNone/>
            </a:pPr>
            <a:r>
              <a:rPr lang="en-US" sz="3650" dirty="0">
                <a:solidFill>
                  <a:srgbClr val="2C2926"/>
                </a:solidFill>
                <a:latin typeface="Bricolage Grotesque Semi Bold" pitchFamily="34" charset="0"/>
                <a:ea typeface="Bricolage Grotesque Semi Bold" pitchFamily="34" charset="-122"/>
                <a:cs typeface="Bricolage Grotesque Semi Bold" pitchFamily="34" charset="-120"/>
              </a:rPr>
              <a:t>Aims &amp; Objectives</a:t>
            </a:r>
            <a:endParaRPr lang="en-US" sz="3650" dirty="0"/>
          </a:p>
        </p:txBody>
      </p:sp>
      <p:sp>
        <p:nvSpPr>
          <p:cNvPr id="4" name="Text 1"/>
          <p:cNvSpPr/>
          <p:nvPr/>
        </p:nvSpPr>
        <p:spPr>
          <a:xfrm>
            <a:off x="744260" y="1707118"/>
            <a:ext cx="2325767" cy="290632"/>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Primary Aim</a:t>
            </a:r>
            <a:endParaRPr lang="en-US" sz="1800" dirty="0"/>
          </a:p>
        </p:txBody>
      </p:sp>
      <p:sp>
        <p:nvSpPr>
          <p:cNvPr id="5" name="Text 2"/>
          <p:cNvSpPr/>
          <p:nvPr/>
        </p:nvSpPr>
        <p:spPr>
          <a:xfrm>
            <a:off x="744260" y="2183725"/>
            <a:ext cx="3600807" cy="2381250"/>
          </a:xfrm>
          <a:prstGeom prst="rect">
            <a:avLst/>
          </a:prstGeom>
          <a:noFill/>
          <a:ln/>
        </p:spPr>
        <p:txBody>
          <a:bodyPr wrap="square" lIns="0" tIns="0" rIns="0" bIns="0" rtlCol="0" anchor="t"/>
          <a:lstStyle/>
          <a:p>
            <a:pPr marL="0" indent="0" algn="l">
              <a:lnSpc>
                <a:spcPts val="2300"/>
              </a:lnSpc>
              <a:buNone/>
            </a:pPr>
            <a:r>
              <a:rPr lang="en-US" sz="1450" dirty="0">
                <a:solidFill>
                  <a:srgbClr val="2C2926"/>
                </a:solidFill>
                <a:latin typeface="Inter" pitchFamily="34" charset="0"/>
                <a:ea typeface="Inter" pitchFamily="34" charset="-122"/>
                <a:cs typeface="Inter" pitchFamily="34" charset="-120"/>
              </a:rPr>
              <a:t>To design and develop a modular, role-based web application that enables campers to discover and book verified campgrounds, campground owners to manage listings and bookings, and administrators to oversee platform integrity, with all artifacts traced through rigorous Waterfall SDLC phases.</a:t>
            </a:r>
            <a:endParaRPr lang="en-US" sz="1450" dirty="0"/>
          </a:p>
        </p:txBody>
      </p:sp>
      <p:sp>
        <p:nvSpPr>
          <p:cNvPr id="6" name="Text 3"/>
          <p:cNvSpPr/>
          <p:nvPr/>
        </p:nvSpPr>
        <p:spPr>
          <a:xfrm>
            <a:off x="4806553" y="1707118"/>
            <a:ext cx="2325767" cy="290632"/>
          </a:xfrm>
          <a:prstGeom prst="rect">
            <a:avLst/>
          </a:prstGeom>
          <a:noFill/>
          <a:ln/>
        </p:spPr>
        <p:txBody>
          <a:bodyPr wrap="none" lIns="0" tIns="0" rIns="0" bIns="0" rtlCol="0" anchor="t"/>
          <a:lstStyle/>
          <a:p>
            <a:pPr marL="0" indent="0" algn="l">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Key Objectives</a:t>
            </a:r>
            <a:endParaRPr lang="en-US" sz="1800" dirty="0"/>
          </a:p>
        </p:txBody>
      </p:sp>
      <p:sp>
        <p:nvSpPr>
          <p:cNvPr id="7" name="Text 4"/>
          <p:cNvSpPr/>
          <p:nvPr/>
        </p:nvSpPr>
        <p:spPr>
          <a:xfrm>
            <a:off x="4806553" y="2183725"/>
            <a:ext cx="3600807" cy="1190625"/>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Establish modular architecture with clear separation of concerns across presentation, application, and data layers.</a:t>
            </a:r>
            <a:endParaRPr lang="en-US" sz="1450" dirty="0"/>
          </a:p>
        </p:txBody>
      </p:sp>
      <p:sp>
        <p:nvSpPr>
          <p:cNvPr id="8" name="Text 5"/>
          <p:cNvSpPr/>
          <p:nvPr/>
        </p:nvSpPr>
        <p:spPr>
          <a:xfrm>
            <a:off x="4806553" y="3439358"/>
            <a:ext cx="3600807" cy="89296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Implement role-based access control (RBAC) for Admin, Owner, and User roles with distinct privileges.</a:t>
            </a:r>
            <a:endParaRPr lang="en-US" sz="1450" dirty="0"/>
          </a:p>
        </p:txBody>
      </p:sp>
      <p:sp>
        <p:nvSpPr>
          <p:cNvPr id="9" name="Text 6"/>
          <p:cNvSpPr/>
          <p:nvPr/>
        </p:nvSpPr>
        <p:spPr>
          <a:xfrm>
            <a:off x="4806553" y="4397335"/>
            <a:ext cx="3600807" cy="89296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Enable advanced search, filtering, and favourites functionality for enhanced user engagement.</a:t>
            </a:r>
            <a:endParaRPr lang="en-US" sz="1450" dirty="0"/>
          </a:p>
        </p:txBody>
      </p:sp>
      <p:sp>
        <p:nvSpPr>
          <p:cNvPr id="10" name="Text 7"/>
          <p:cNvSpPr/>
          <p:nvPr/>
        </p:nvSpPr>
        <p:spPr>
          <a:xfrm>
            <a:off x="4806553" y="5355312"/>
            <a:ext cx="3600807" cy="89296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Ensure real-time notifications for booking confirmations, status updates, and reviews.</a:t>
            </a:r>
            <a:endParaRPr lang="en-US" sz="1450" dirty="0"/>
          </a:p>
        </p:txBody>
      </p:sp>
      <p:sp>
        <p:nvSpPr>
          <p:cNvPr id="11" name="Text 8"/>
          <p:cNvSpPr/>
          <p:nvPr/>
        </p:nvSpPr>
        <p:spPr>
          <a:xfrm>
            <a:off x="4806553" y="6313289"/>
            <a:ext cx="3600807" cy="1190625"/>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C2926"/>
                </a:solidFill>
                <a:latin typeface="Inter" pitchFamily="34" charset="0"/>
                <a:ea typeface="Inter" pitchFamily="34" charset="-122"/>
                <a:cs typeface="Inter" pitchFamily="34" charset="-120"/>
              </a:rPr>
              <a:t>Produce comprehensive SRS, design documents, test cases, and deployment artifacts aligned with IEEE standards.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31639"/>
            <a:ext cx="6509147" cy="589121"/>
          </a:xfrm>
          <a:prstGeom prst="rect">
            <a:avLst/>
          </a:prstGeom>
          <a:noFill/>
          <a:ln/>
        </p:spPr>
        <p:txBody>
          <a:bodyPr wrap="none" lIns="0" tIns="0" rIns="0" bIns="0" rtlCol="0" anchor="t"/>
          <a:lstStyle/>
          <a:p>
            <a:pPr marL="0" indent="0" algn="l">
              <a:lnSpc>
                <a:spcPts val="4600"/>
              </a:lnSpc>
              <a:buNone/>
            </a:pPr>
            <a:r>
              <a:rPr lang="en-US" sz="3700" dirty="0">
                <a:solidFill>
                  <a:srgbClr val="2C2926"/>
                </a:solidFill>
                <a:latin typeface="Bricolage Grotesque Semi Bold" pitchFamily="34" charset="0"/>
                <a:ea typeface="Bricolage Grotesque Semi Bold" pitchFamily="34" charset="-122"/>
                <a:cs typeface="Bricolage Grotesque Semi Bold" pitchFamily="34" charset="-120"/>
              </a:rPr>
              <a:t>Waterfall SDLC Methodology</a:t>
            </a:r>
            <a:endParaRPr lang="en-US" sz="3700" dirty="0"/>
          </a:p>
        </p:txBody>
      </p:sp>
      <p:sp>
        <p:nvSpPr>
          <p:cNvPr id="3" name="Text 1"/>
          <p:cNvSpPr/>
          <p:nvPr/>
        </p:nvSpPr>
        <p:spPr>
          <a:xfrm>
            <a:off x="793790" y="1697831"/>
            <a:ext cx="13042821" cy="603409"/>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The Waterfall model enforces a sequential, phase-gated approach to software development. Each phase must be completed and baselined before the next begins, ensuring comprehensive documentation, traceability, and formal reviews at each milestone.</a:t>
            </a:r>
            <a:endParaRPr lang="en-US" sz="1450" dirty="0"/>
          </a:p>
        </p:txBody>
      </p:sp>
      <p:sp>
        <p:nvSpPr>
          <p:cNvPr id="4" name="Text 2"/>
          <p:cNvSpPr/>
          <p:nvPr/>
        </p:nvSpPr>
        <p:spPr>
          <a:xfrm>
            <a:off x="793790" y="2513290"/>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Bricolage Grotesque Light" pitchFamily="34" charset="0"/>
                <a:ea typeface="Bricolage Grotesque Light" pitchFamily="34" charset="-122"/>
                <a:cs typeface="Bricolage Grotesque Light" pitchFamily="34" charset="-120"/>
              </a:rPr>
              <a:t>01</a:t>
            </a:r>
            <a:endParaRPr lang="en-US" sz="1450" dirty="0"/>
          </a:p>
        </p:txBody>
      </p:sp>
      <p:pic>
        <p:nvPicPr>
          <p:cNvPr id="5" name="Image 0" descr="preencoded.png"/>
          <p:cNvPicPr>
            <a:picLocks noChangeAspect="1"/>
          </p:cNvPicPr>
          <p:nvPr/>
        </p:nvPicPr>
        <p:blipFill>
          <a:blip r:embed="rId3"/>
          <a:stretch>
            <a:fillRect/>
          </a:stretch>
        </p:blipFill>
        <p:spPr>
          <a:xfrm>
            <a:off x="793790" y="2810708"/>
            <a:ext cx="4221956" cy="22860"/>
          </a:xfrm>
          <a:prstGeom prst="rect">
            <a:avLst/>
          </a:prstGeom>
        </p:spPr>
      </p:pic>
      <p:sp>
        <p:nvSpPr>
          <p:cNvPr id="6" name="Text 3"/>
          <p:cNvSpPr/>
          <p:nvPr/>
        </p:nvSpPr>
        <p:spPr>
          <a:xfrm>
            <a:off x="793790" y="2950607"/>
            <a:ext cx="2620685" cy="294680"/>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Requirements Analysis</a:t>
            </a:r>
            <a:endParaRPr lang="en-US" sz="1850" dirty="0"/>
          </a:p>
        </p:txBody>
      </p:sp>
      <p:sp>
        <p:nvSpPr>
          <p:cNvPr id="7" name="Text 4"/>
          <p:cNvSpPr/>
          <p:nvPr/>
        </p:nvSpPr>
        <p:spPr>
          <a:xfrm>
            <a:off x="793790" y="3358396"/>
            <a:ext cx="4221956" cy="905113"/>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Comprehensive elicitation, documentation, and stakeholder review of functional and non-functional requirements; SRS baselined.</a:t>
            </a:r>
            <a:endParaRPr lang="en-US" sz="1450" dirty="0"/>
          </a:p>
        </p:txBody>
      </p:sp>
      <p:sp>
        <p:nvSpPr>
          <p:cNvPr id="8" name="Text 5"/>
          <p:cNvSpPr/>
          <p:nvPr/>
        </p:nvSpPr>
        <p:spPr>
          <a:xfrm>
            <a:off x="5204222" y="2513290"/>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Bricolage Grotesque Light" pitchFamily="34" charset="0"/>
                <a:ea typeface="Bricolage Grotesque Light" pitchFamily="34" charset="-122"/>
                <a:cs typeface="Bricolage Grotesque Light" pitchFamily="34" charset="-120"/>
              </a:rPr>
              <a:t>02</a:t>
            </a:r>
            <a:endParaRPr lang="en-US" sz="1450" dirty="0"/>
          </a:p>
        </p:txBody>
      </p:sp>
      <p:pic>
        <p:nvPicPr>
          <p:cNvPr id="9" name="Image 1" descr="preencoded.png"/>
          <p:cNvPicPr>
            <a:picLocks noChangeAspect="1"/>
          </p:cNvPicPr>
          <p:nvPr/>
        </p:nvPicPr>
        <p:blipFill>
          <a:blip r:embed="rId3"/>
          <a:stretch>
            <a:fillRect/>
          </a:stretch>
        </p:blipFill>
        <p:spPr>
          <a:xfrm>
            <a:off x="5204222" y="2810708"/>
            <a:ext cx="4221956" cy="22860"/>
          </a:xfrm>
          <a:prstGeom prst="rect">
            <a:avLst/>
          </a:prstGeom>
        </p:spPr>
      </p:pic>
      <p:sp>
        <p:nvSpPr>
          <p:cNvPr id="10" name="Text 6"/>
          <p:cNvSpPr/>
          <p:nvPr/>
        </p:nvSpPr>
        <p:spPr>
          <a:xfrm>
            <a:off x="5204222" y="2950607"/>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Design</a:t>
            </a:r>
            <a:endParaRPr lang="en-US" sz="1850" dirty="0"/>
          </a:p>
        </p:txBody>
      </p:sp>
      <p:sp>
        <p:nvSpPr>
          <p:cNvPr id="11" name="Text 7"/>
          <p:cNvSpPr/>
          <p:nvPr/>
        </p:nvSpPr>
        <p:spPr>
          <a:xfrm>
            <a:off x="5204222" y="3358396"/>
            <a:ext cx="4221956" cy="905113"/>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System architecture, use cases, data models, and component designs documented; design reviews conducted.</a:t>
            </a:r>
            <a:endParaRPr lang="en-US" sz="1450" dirty="0"/>
          </a:p>
        </p:txBody>
      </p:sp>
      <p:sp>
        <p:nvSpPr>
          <p:cNvPr id="12" name="Text 8"/>
          <p:cNvSpPr/>
          <p:nvPr/>
        </p:nvSpPr>
        <p:spPr>
          <a:xfrm>
            <a:off x="9614654" y="2513290"/>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Bricolage Grotesque Light" pitchFamily="34" charset="0"/>
                <a:ea typeface="Bricolage Grotesque Light" pitchFamily="34" charset="-122"/>
                <a:cs typeface="Bricolage Grotesque Light" pitchFamily="34" charset="-120"/>
              </a:rPr>
              <a:t>03</a:t>
            </a:r>
            <a:endParaRPr lang="en-US" sz="1450" dirty="0"/>
          </a:p>
        </p:txBody>
      </p:sp>
      <p:pic>
        <p:nvPicPr>
          <p:cNvPr id="13" name="Image 2" descr="preencoded.png"/>
          <p:cNvPicPr>
            <a:picLocks noChangeAspect="1"/>
          </p:cNvPicPr>
          <p:nvPr/>
        </p:nvPicPr>
        <p:blipFill>
          <a:blip r:embed="rId3"/>
          <a:stretch>
            <a:fillRect/>
          </a:stretch>
        </p:blipFill>
        <p:spPr>
          <a:xfrm>
            <a:off x="9614654" y="2810708"/>
            <a:ext cx="4221956" cy="22860"/>
          </a:xfrm>
          <a:prstGeom prst="rect">
            <a:avLst/>
          </a:prstGeom>
        </p:spPr>
      </p:pic>
      <p:sp>
        <p:nvSpPr>
          <p:cNvPr id="14" name="Text 9"/>
          <p:cNvSpPr/>
          <p:nvPr/>
        </p:nvSpPr>
        <p:spPr>
          <a:xfrm>
            <a:off x="9614654" y="2950607"/>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Implementation</a:t>
            </a:r>
            <a:endParaRPr lang="en-US" sz="1850" dirty="0"/>
          </a:p>
        </p:txBody>
      </p:sp>
      <p:sp>
        <p:nvSpPr>
          <p:cNvPr id="15" name="Text 10"/>
          <p:cNvSpPr/>
          <p:nvPr/>
        </p:nvSpPr>
        <p:spPr>
          <a:xfrm>
            <a:off x="9614654" y="3358396"/>
            <a:ext cx="4221956" cy="905113"/>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Code developed following design specifications; modular, version-controlled, and reviewed against architectural constraints.</a:t>
            </a:r>
            <a:endParaRPr lang="en-US" sz="1450" dirty="0"/>
          </a:p>
        </p:txBody>
      </p:sp>
      <p:sp>
        <p:nvSpPr>
          <p:cNvPr id="16" name="Text 11"/>
          <p:cNvSpPr/>
          <p:nvPr/>
        </p:nvSpPr>
        <p:spPr>
          <a:xfrm>
            <a:off x="793790" y="4593312"/>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Bricolage Grotesque Light" pitchFamily="34" charset="0"/>
                <a:ea typeface="Bricolage Grotesque Light" pitchFamily="34" charset="-122"/>
                <a:cs typeface="Bricolage Grotesque Light" pitchFamily="34" charset="-120"/>
              </a:rPr>
              <a:t>04</a:t>
            </a:r>
            <a:endParaRPr lang="en-US" sz="1450" dirty="0"/>
          </a:p>
        </p:txBody>
      </p:sp>
      <p:pic>
        <p:nvPicPr>
          <p:cNvPr id="17" name="Image 3" descr="preencoded.png"/>
          <p:cNvPicPr>
            <a:picLocks noChangeAspect="1"/>
          </p:cNvPicPr>
          <p:nvPr/>
        </p:nvPicPr>
        <p:blipFill>
          <a:blip r:embed="rId4"/>
          <a:stretch>
            <a:fillRect/>
          </a:stretch>
        </p:blipFill>
        <p:spPr>
          <a:xfrm>
            <a:off x="793790" y="4871918"/>
            <a:ext cx="6427113" cy="22860"/>
          </a:xfrm>
          <a:prstGeom prst="rect">
            <a:avLst/>
          </a:prstGeom>
        </p:spPr>
      </p:pic>
      <p:sp>
        <p:nvSpPr>
          <p:cNvPr id="18" name="Text 12"/>
          <p:cNvSpPr/>
          <p:nvPr/>
        </p:nvSpPr>
        <p:spPr>
          <a:xfrm>
            <a:off x="793790" y="5030629"/>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Testing &amp; Validation</a:t>
            </a:r>
            <a:endParaRPr lang="en-US" sz="1850" dirty="0"/>
          </a:p>
        </p:txBody>
      </p:sp>
      <p:sp>
        <p:nvSpPr>
          <p:cNvPr id="19" name="Text 13"/>
          <p:cNvSpPr/>
          <p:nvPr/>
        </p:nvSpPr>
        <p:spPr>
          <a:xfrm>
            <a:off x="793790" y="5438418"/>
            <a:ext cx="6427113" cy="603409"/>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Unit, integration, system, security, and performance testing; traceability matrices ensure requirements coverage.</a:t>
            </a:r>
            <a:endParaRPr lang="en-US" sz="1450" dirty="0"/>
          </a:p>
        </p:txBody>
      </p:sp>
      <p:sp>
        <p:nvSpPr>
          <p:cNvPr id="20" name="Text 14"/>
          <p:cNvSpPr/>
          <p:nvPr/>
        </p:nvSpPr>
        <p:spPr>
          <a:xfrm>
            <a:off x="7409378" y="4593312"/>
            <a:ext cx="188476" cy="235625"/>
          </a:xfrm>
          <a:prstGeom prst="rect">
            <a:avLst/>
          </a:prstGeom>
          <a:noFill/>
          <a:ln/>
        </p:spPr>
        <p:txBody>
          <a:bodyPr wrap="none" lIns="0" tIns="0" rIns="0" bIns="0" rtlCol="0" anchor="t"/>
          <a:lstStyle/>
          <a:p>
            <a:pPr marL="0" indent="0" algn="l">
              <a:lnSpc>
                <a:spcPts val="2350"/>
              </a:lnSpc>
              <a:buNone/>
            </a:pPr>
            <a:r>
              <a:rPr lang="en-US" sz="1450" dirty="0">
                <a:solidFill>
                  <a:srgbClr val="2C2926"/>
                </a:solidFill>
                <a:latin typeface="Bricolage Grotesque Light" pitchFamily="34" charset="0"/>
                <a:ea typeface="Bricolage Grotesque Light" pitchFamily="34" charset="-122"/>
                <a:cs typeface="Bricolage Grotesque Light" pitchFamily="34" charset="-120"/>
              </a:rPr>
              <a:t>05</a:t>
            </a:r>
            <a:endParaRPr lang="en-US" sz="1450" dirty="0"/>
          </a:p>
        </p:txBody>
      </p:sp>
      <p:pic>
        <p:nvPicPr>
          <p:cNvPr id="21" name="Image 4" descr="preencoded.png"/>
          <p:cNvPicPr>
            <a:picLocks noChangeAspect="1"/>
          </p:cNvPicPr>
          <p:nvPr/>
        </p:nvPicPr>
        <p:blipFill>
          <a:blip r:embed="rId4"/>
          <a:stretch>
            <a:fillRect/>
          </a:stretch>
        </p:blipFill>
        <p:spPr>
          <a:xfrm>
            <a:off x="7409378" y="4871918"/>
            <a:ext cx="6427232" cy="22860"/>
          </a:xfrm>
          <a:prstGeom prst="rect">
            <a:avLst/>
          </a:prstGeom>
        </p:spPr>
      </p:pic>
      <p:sp>
        <p:nvSpPr>
          <p:cNvPr id="22" name="Text 15"/>
          <p:cNvSpPr/>
          <p:nvPr/>
        </p:nvSpPr>
        <p:spPr>
          <a:xfrm>
            <a:off x="7409378" y="5030629"/>
            <a:ext cx="3157657" cy="294680"/>
          </a:xfrm>
          <a:prstGeom prst="rect">
            <a:avLst/>
          </a:prstGeom>
          <a:noFill/>
          <a:ln/>
        </p:spPr>
        <p:txBody>
          <a:bodyPr wrap="none" lIns="0" tIns="0" rIns="0" bIns="0" rtlCol="0" anchor="t"/>
          <a:lstStyle/>
          <a:p>
            <a:pPr marL="0" indent="0" algn="l">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Deployment &amp; Maintenance</a:t>
            </a:r>
            <a:endParaRPr lang="en-US" sz="1850" dirty="0"/>
          </a:p>
        </p:txBody>
      </p:sp>
      <p:sp>
        <p:nvSpPr>
          <p:cNvPr id="23" name="Text 16"/>
          <p:cNvSpPr/>
          <p:nvPr/>
        </p:nvSpPr>
        <p:spPr>
          <a:xfrm>
            <a:off x="7409378" y="5438418"/>
            <a:ext cx="6427232" cy="603409"/>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Release to production environment; post-deployment monitoring, user support, and iterative maintenance.</a:t>
            </a:r>
            <a:endParaRPr lang="en-US" sz="1450" dirty="0"/>
          </a:p>
        </p:txBody>
      </p:sp>
      <p:sp>
        <p:nvSpPr>
          <p:cNvPr id="24" name="Shape 17"/>
          <p:cNvSpPr/>
          <p:nvPr/>
        </p:nvSpPr>
        <p:spPr>
          <a:xfrm>
            <a:off x="793790" y="6357580"/>
            <a:ext cx="13042821" cy="1102757"/>
          </a:xfrm>
          <a:prstGeom prst="roundRect">
            <a:avLst>
              <a:gd name="adj" fmla="val 7181"/>
            </a:avLst>
          </a:prstGeom>
          <a:solidFill>
            <a:srgbClr val="F4E3BD"/>
          </a:solidFill>
          <a:ln/>
        </p:spPr>
        <p:txBody>
          <a:bodyPr/>
          <a:lstStyle/>
          <a:p>
            <a:endParaRPr lang="en-IN"/>
          </a:p>
        </p:txBody>
      </p:sp>
      <p:pic>
        <p:nvPicPr>
          <p:cNvPr id="25" name="Image 5" descr="preencoded.png"/>
          <p:cNvPicPr>
            <a:picLocks noChangeAspect="1"/>
          </p:cNvPicPr>
          <p:nvPr/>
        </p:nvPicPr>
        <p:blipFill>
          <a:blip r:embed="rId5"/>
          <a:stretch>
            <a:fillRect/>
          </a:stretch>
        </p:blipFill>
        <p:spPr>
          <a:xfrm>
            <a:off x="982266" y="6641425"/>
            <a:ext cx="235625" cy="188476"/>
          </a:xfrm>
          <a:prstGeom prst="rect">
            <a:avLst/>
          </a:prstGeom>
        </p:spPr>
      </p:pic>
      <p:sp>
        <p:nvSpPr>
          <p:cNvPr id="26" name="Text 18"/>
          <p:cNvSpPr/>
          <p:nvPr/>
        </p:nvSpPr>
        <p:spPr>
          <a:xfrm>
            <a:off x="1406366" y="6630710"/>
            <a:ext cx="12241768" cy="603409"/>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Inter" pitchFamily="34" charset="0"/>
                <a:ea typeface="Inter" pitchFamily="34" charset="-122"/>
                <a:cs typeface="Inter" pitchFamily="34" charset="-120"/>
              </a:rPr>
              <a:t>Waterfall's strength lies in clear baselines and comprehensive documentation—essential for complex systems requiring formal verification and regulatory compliance.</a:t>
            </a:r>
            <a:endParaRPr lang="en-US" sz="1450" dirty="0"/>
          </a:p>
        </p:txBody>
      </p:sp>
      <p:sp>
        <p:nvSpPr>
          <p:cNvPr id="27" name="Rectangle 26">
            <a:extLst>
              <a:ext uri="{FF2B5EF4-FFF2-40B4-BE49-F238E27FC236}">
                <a16:creationId xmlns:a16="http://schemas.microsoft.com/office/drawing/2014/main" id="{CC612E52-FFDC-9273-15EC-F23152773C20}"/>
              </a:ext>
            </a:extLst>
          </p:cNvPr>
          <p:cNvSpPr/>
          <p:nvPr/>
        </p:nvSpPr>
        <p:spPr>
          <a:xfrm>
            <a:off x="12691858"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7956" y="542449"/>
            <a:ext cx="12482036" cy="615672"/>
          </a:xfrm>
          <a:prstGeom prst="rect">
            <a:avLst/>
          </a:prstGeom>
          <a:noFill/>
          <a:ln/>
        </p:spPr>
        <p:txBody>
          <a:bodyPr wrap="none" lIns="0" tIns="0" rIns="0" bIns="0" rtlCol="0" anchor="t"/>
          <a:lstStyle/>
          <a:p>
            <a:pPr marL="0" indent="0" algn="l">
              <a:lnSpc>
                <a:spcPts val="4800"/>
              </a:lnSpc>
              <a:buNone/>
            </a:pPr>
            <a:r>
              <a:rPr lang="en-US" sz="3850" dirty="0">
                <a:solidFill>
                  <a:srgbClr val="2C2926"/>
                </a:solidFill>
                <a:latin typeface="Bricolage Grotesque Semi Bold" pitchFamily="34" charset="0"/>
                <a:ea typeface="Bricolage Grotesque Semi Bold" pitchFamily="34" charset="-122"/>
                <a:cs typeface="Bricolage Grotesque Semi Bold" pitchFamily="34" charset="-120"/>
              </a:rPr>
              <a:t>Requirements Analysis: Functional &amp; Non-Functional</a:t>
            </a:r>
            <a:endParaRPr lang="en-US" sz="3850" dirty="0"/>
          </a:p>
        </p:txBody>
      </p:sp>
      <p:sp>
        <p:nvSpPr>
          <p:cNvPr id="3" name="Text 1"/>
          <p:cNvSpPr/>
          <p:nvPr/>
        </p:nvSpPr>
        <p:spPr>
          <a:xfrm>
            <a:off x="787956" y="1552099"/>
            <a:ext cx="13054489" cy="630555"/>
          </a:xfrm>
          <a:prstGeom prst="rect">
            <a:avLst/>
          </a:prstGeom>
          <a:noFill/>
          <a:ln/>
        </p:spPr>
        <p:txBody>
          <a:bodyPr wrap="square" lIns="0" tIns="0" rIns="0" bIns="0" rtlCol="0" anchor="t"/>
          <a:lstStyle/>
          <a:p>
            <a:pPr marL="0" indent="0" algn="l">
              <a:lnSpc>
                <a:spcPts val="2450"/>
              </a:lnSpc>
              <a:buNone/>
            </a:pPr>
            <a:r>
              <a:rPr lang="en-US" sz="1550" dirty="0">
                <a:solidFill>
                  <a:srgbClr val="2C2926"/>
                </a:solidFill>
                <a:latin typeface="Inter" pitchFamily="34" charset="0"/>
                <a:ea typeface="Inter" pitchFamily="34" charset="-122"/>
                <a:cs typeface="Inter" pitchFamily="34" charset="-120"/>
              </a:rPr>
              <a:t>The Software Requirements Specification (SRS) documents all functional requirements (FR) for features and non-functional requirements (NFR) for quality attributes, ensuring comprehensive scope and measurable acceptance criteria.</a:t>
            </a:r>
            <a:endParaRPr lang="en-US" sz="1550" dirty="0"/>
          </a:p>
        </p:txBody>
      </p:sp>
      <p:sp>
        <p:nvSpPr>
          <p:cNvPr id="4" name="Text 2"/>
          <p:cNvSpPr/>
          <p:nvPr/>
        </p:nvSpPr>
        <p:spPr>
          <a:xfrm>
            <a:off x="787956" y="2601158"/>
            <a:ext cx="2984778" cy="307777"/>
          </a:xfrm>
          <a:prstGeom prst="rect">
            <a:avLst/>
          </a:prstGeom>
          <a:noFill/>
          <a:ln/>
        </p:spPr>
        <p:txBody>
          <a:bodyPr wrap="none" lIns="0" tIns="0" rIns="0" bIns="0" rtlCol="0" anchor="t"/>
          <a:lstStyle/>
          <a:p>
            <a:pPr marL="0" indent="0" algn="l">
              <a:lnSpc>
                <a:spcPts val="2400"/>
              </a:lnSpc>
              <a:buNone/>
            </a:pPr>
            <a:r>
              <a:rPr lang="en-US" sz="1900" dirty="0">
                <a:solidFill>
                  <a:srgbClr val="E7BF6A"/>
                </a:solidFill>
                <a:latin typeface="Bricolage Grotesque Semi Bold" pitchFamily="34" charset="0"/>
                <a:ea typeface="Bricolage Grotesque Semi Bold" pitchFamily="34" charset="-122"/>
                <a:cs typeface="Bricolage Grotesque Semi Bold" pitchFamily="34" charset="-120"/>
              </a:rPr>
              <a:t>Functional Requirements</a:t>
            </a:r>
            <a:endParaRPr lang="en-US" sz="1900" dirty="0"/>
          </a:p>
        </p:txBody>
      </p:sp>
      <p:sp>
        <p:nvSpPr>
          <p:cNvPr id="5" name="Text 3"/>
          <p:cNvSpPr/>
          <p:nvPr/>
        </p:nvSpPr>
        <p:spPr>
          <a:xfrm>
            <a:off x="787956" y="3105864"/>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FR-01/02:</a:t>
            </a:r>
            <a:r>
              <a:rPr lang="en-US" sz="1550" dirty="0">
                <a:solidFill>
                  <a:srgbClr val="2C2926"/>
                </a:solidFill>
                <a:latin typeface="Inter" pitchFamily="34" charset="0"/>
                <a:ea typeface="Inter" pitchFamily="34" charset="-122"/>
                <a:cs typeface="Inter" pitchFamily="34" charset="-120"/>
              </a:rPr>
              <a:t> User registration, login, and authentication via email/password.</a:t>
            </a:r>
            <a:endParaRPr lang="en-US" sz="1550" dirty="0"/>
          </a:p>
        </p:txBody>
      </p:sp>
      <p:sp>
        <p:nvSpPr>
          <p:cNvPr id="6" name="Text 4"/>
          <p:cNvSpPr/>
          <p:nvPr/>
        </p:nvSpPr>
        <p:spPr>
          <a:xfrm>
            <a:off x="787956" y="3805357"/>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FR-03:</a:t>
            </a:r>
            <a:r>
              <a:rPr lang="en-US" sz="1550" dirty="0">
                <a:solidFill>
                  <a:srgbClr val="2C2926"/>
                </a:solidFill>
                <a:latin typeface="Inter" pitchFamily="34" charset="0"/>
                <a:ea typeface="Inter" pitchFamily="34" charset="-122"/>
                <a:cs typeface="Inter" pitchFamily="34" charset="-120"/>
              </a:rPr>
              <a:t> Role assignment (Admin, Owner, User) with distinct privileges.</a:t>
            </a:r>
            <a:endParaRPr lang="en-US" sz="1550" dirty="0"/>
          </a:p>
        </p:txBody>
      </p:sp>
      <p:sp>
        <p:nvSpPr>
          <p:cNvPr id="7" name="Text 5"/>
          <p:cNvSpPr/>
          <p:nvPr/>
        </p:nvSpPr>
        <p:spPr>
          <a:xfrm>
            <a:off x="787956" y="4504849"/>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FR-04/05:</a:t>
            </a:r>
            <a:r>
              <a:rPr lang="en-US" sz="1550" dirty="0">
                <a:solidFill>
                  <a:srgbClr val="2C2926"/>
                </a:solidFill>
                <a:latin typeface="Inter" pitchFamily="34" charset="0"/>
                <a:ea typeface="Inter" pitchFamily="34" charset="-122"/>
                <a:cs typeface="Inter" pitchFamily="34" charset="-120"/>
              </a:rPr>
              <a:t> Owner listing creation with admin approval workflow.</a:t>
            </a:r>
            <a:endParaRPr lang="en-US" sz="1550" dirty="0"/>
          </a:p>
        </p:txBody>
      </p:sp>
      <p:sp>
        <p:nvSpPr>
          <p:cNvPr id="8" name="Text 6"/>
          <p:cNvSpPr/>
          <p:nvPr/>
        </p:nvSpPr>
        <p:spPr>
          <a:xfrm>
            <a:off x="787956" y="5204341"/>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FR-06:</a:t>
            </a:r>
            <a:r>
              <a:rPr lang="en-US" sz="1550" dirty="0">
                <a:solidFill>
                  <a:srgbClr val="2C2926"/>
                </a:solidFill>
                <a:latin typeface="Inter" pitchFamily="34" charset="0"/>
                <a:ea typeface="Inter" pitchFamily="34" charset="-122"/>
                <a:cs typeface="Inter" pitchFamily="34" charset="-120"/>
              </a:rPr>
              <a:t> Booking creation with availability checks and confirmations.</a:t>
            </a:r>
            <a:endParaRPr lang="en-US" sz="1550" dirty="0"/>
          </a:p>
        </p:txBody>
      </p:sp>
      <p:sp>
        <p:nvSpPr>
          <p:cNvPr id="9" name="Text 7"/>
          <p:cNvSpPr/>
          <p:nvPr/>
        </p:nvSpPr>
        <p:spPr>
          <a:xfrm>
            <a:off x="787956" y="5903833"/>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FR-07/08:</a:t>
            </a:r>
            <a:r>
              <a:rPr lang="en-US" sz="1550" dirty="0">
                <a:solidFill>
                  <a:srgbClr val="2C2926"/>
                </a:solidFill>
                <a:latin typeface="Inter" pitchFamily="34" charset="0"/>
                <a:ea typeface="Inter" pitchFamily="34" charset="-122"/>
                <a:cs typeface="Inter" pitchFamily="34" charset="-120"/>
              </a:rPr>
              <a:t> User review and rating system; owner response capability.</a:t>
            </a:r>
            <a:endParaRPr lang="en-US" sz="1550" dirty="0"/>
          </a:p>
        </p:txBody>
      </p:sp>
      <p:sp>
        <p:nvSpPr>
          <p:cNvPr id="10" name="Text 8"/>
          <p:cNvSpPr/>
          <p:nvPr/>
        </p:nvSpPr>
        <p:spPr>
          <a:xfrm>
            <a:off x="787956" y="6603325"/>
            <a:ext cx="6286976" cy="315278"/>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FR-09:</a:t>
            </a:r>
            <a:r>
              <a:rPr lang="en-US" sz="1550" dirty="0">
                <a:solidFill>
                  <a:srgbClr val="2C2926"/>
                </a:solidFill>
                <a:latin typeface="Inter" pitchFamily="34" charset="0"/>
                <a:ea typeface="Inter" pitchFamily="34" charset="-122"/>
                <a:cs typeface="Inter" pitchFamily="34" charset="-120"/>
              </a:rPr>
              <a:t> Search, filter (location, dates, amenities), and favourites.</a:t>
            </a:r>
            <a:endParaRPr lang="en-US" sz="1550" dirty="0"/>
          </a:p>
        </p:txBody>
      </p:sp>
      <p:sp>
        <p:nvSpPr>
          <p:cNvPr id="11" name="Text 9"/>
          <p:cNvSpPr/>
          <p:nvPr/>
        </p:nvSpPr>
        <p:spPr>
          <a:xfrm>
            <a:off x="787956" y="6987540"/>
            <a:ext cx="6286976" cy="315278"/>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FR-10:</a:t>
            </a:r>
            <a:r>
              <a:rPr lang="en-US" sz="1550" dirty="0">
                <a:solidFill>
                  <a:srgbClr val="2C2926"/>
                </a:solidFill>
                <a:latin typeface="Inter" pitchFamily="34" charset="0"/>
                <a:ea typeface="Inter" pitchFamily="34" charset="-122"/>
                <a:cs typeface="Inter" pitchFamily="34" charset="-120"/>
              </a:rPr>
              <a:t> Admin reports and dashboard analytics.</a:t>
            </a:r>
            <a:endParaRPr lang="en-US" sz="1550" dirty="0"/>
          </a:p>
        </p:txBody>
      </p:sp>
      <p:sp>
        <p:nvSpPr>
          <p:cNvPr id="12" name="Text 10"/>
          <p:cNvSpPr/>
          <p:nvPr/>
        </p:nvSpPr>
        <p:spPr>
          <a:xfrm>
            <a:off x="7563088" y="2601158"/>
            <a:ext cx="3559969" cy="307777"/>
          </a:xfrm>
          <a:prstGeom prst="rect">
            <a:avLst/>
          </a:prstGeom>
          <a:noFill/>
          <a:ln/>
        </p:spPr>
        <p:txBody>
          <a:bodyPr wrap="none" lIns="0" tIns="0" rIns="0" bIns="0" rtlCol="0" anchor="t"/>
          <a:lstStyle/>
          <a:p>
            <a:pPr marL="0" indent="0" algn="l">
              <a:lnSpc>
                <a:spcPts val="2400"/>
              </a:lnSpc>
              <a:buNone/>
            </a:pPr>
            <a:r>
              <a:rPr lang="en-US" sz="1900" dirty="0">
                <a:solidFill>
                  <a:srgbClr val="DFAB58"/>
                </a:solidFill>
                <a:latin typeface="Bricolage Grotesque Semi Bold" pitchFamily="34" charset="0"/>
                <a:ea typeface="Bricolage Grotesque Semi Bold" pitchFamily="34" charset="-122"/>
                <a:cs typeface="Bricolage Grotesque Semi Bold" pitchFamily="34" charset="-120"/>
              </a:rPr>
              <a:t>Non-Functional Requirements</a:t>
            </a:r>
            <a:endParaRPr lang="en-US" sz="1900" dirty="0"/>
          </a:p>
        </p:txBody>
      </p:sp>
      <p:sp>
        <p:nvSpPr>
          <p:cNvPr id="13" name="Text 11"/>
          <p:cNvSpPr/>
          <p:nvPr/>
        </p:nvSpPr>
        <p:spPr>
          <a:xfrm>
            <a:off x="7563088" y="3105864"/>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Performance:</a:t>
            </a:r>
            <a:r>
              <a:rPr lang="en-US" sz="1550" dirty="0">
                <a:solidFill>
                  <a:srgbClr val="2C2926"/>
                </a:solidFill>
                <a:latin typeface="Inter" pitchFamily="34" charset="0"/>
                <a:ea typeface="Inter" pitchFamily="34" charset="-122"/>
                <a:cs typeface="Inter" pitchFamily="34" charset="-120"/>
              </a:rPr>
              <a:t> Response time ≤ 2 seconds; support 1000+ concurrent users.</a:t>
            </a:r>
            <a:endParaRPr lang="en-US" sz="1550" dirty="0"/>
          </a:p>
        </p:txBody>
      </p:sp>
      <p:sp>
        <p:nvSpPr>
          <p:cNvPr id="14" name="Text 12"/>
          <p:cNvSpPr/>
          <p:nvPr/>
        </p:nvSpPr>
        <p:spPr>
          <a:xfrm>
            <a:off x="7563088" y="3805357"/>
            <a:ext cx="6286976" cy="309443"/>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Security:</a:t>
            </a:r>
            <a:r>
              <a:rPr lang="en-US" sz="1550" dirty="0">
                <a:solidFill>
                  <a:srgbClr val="2C2926"/>
                </a:solidFill>
                <a:latin typeface="Inter" pitchFamily="34" charset="0"/>
                <a:ea typeface="Inter" pitchFamily="34" charset="-122"/>
                <a:cs typeface="Inter" pitchFamily="34" charset="-120"/>
              </a:rPr>
              <a:t> RBAC, password encryption, SQL injection prevention.</a:t>
            </a:r>
            <a:endParaRPr lang="en-US" sz="1550" dirty="0"/>
          </a:p>
        </p:txBody>
      </p:sp>
      <p:sp>
        <p:nvSpPr>
          <p:cNvPr id="15" name="Text 13"/>
          <p:cNvSpPr/>
          <p:nvPr/>
        </p:nvSpPr>
        <p:spPr>
          <a:xfrm>
            <a:off x="7563088" y="4181466"/>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Usability:</a:t>
            </a:r>
            <a:r>
              <a:rPr lang="en-US" sz="1550" dirty="0">
                <a:solidFill>
                  <a:srgbClr val="2C2926"/>
                </a:solidFill>
                <a:latin typeface="Inter" pitchFamily="34" charset="0"/>
                <a:ea typeface="Inter" pitchFamily="34" charset="-122"/>
                <a:cs typeface="Inter" pitchFamily="34" charset="-120"/>
              </a:rPr>
              <a:t> Intuitive UI; accessible on modern browsers (Chrome, Firefox, Safari).</a:t>
            </a:r>
            <a:endParaRPr lang="en-US" sz="1550" dirty="0"/>
          </a:p>
        </p:txBody>
      </p:sp>
      <p:sp>
        <p:nvSpPr>
          <p:cNvPr id="16" name="Text 14"/>
          <p:cNvSpPr/>
          <p:nvPr/>
        </p:nvSpPr>
        <p:spPr>
          <a:xfrm>
            <a:off x="7563088" y="4880958"/>
            <a:ext cx="6286976" cy="315278"/>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Reliability:</a:t>
            </a:r>
            <a:r>
              <a:rPr lang="en-US" sz="1550" dirty="0">
                <a:solidFill>
                  <a:srgbClr val="2C2926"/>
                </a:solidFill>
                <a:latin typeface="Inter" pitchFamily="34" charset="0"/>
                <a:ea typeface="Inter" pitchFamily="34" charset="-122"/>
                <a:cs typeface="Inter" pitchFamily="34" charset="-120"/>
              </a:rPr>
              <a:t> 99% uptime; graceful error handling and recovery.</a:t>
            </a:r>
            <a:endParaRPr lang="en-US" sz="1550" dirty="0"/>
          </a:p>
        </p:txBody>
      </p:sp>
      <p:sp>
        <p:nvSpPr>
          <p:cNvPr id="17" name="Text 15"/>
          <p:cNvSpPr/>
          <p:nvPr/>
        </p:nvSpPr>
        <p:spPr>
          <a:xfrm>
            <a:off x="7563088" y="5265173"/>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Maintainability:</a:t>
            </a:r>
            <a:r>
              <a:rPr lang="en-US" sz="1550" dirty="0">
                <a:solidFill>
                  <a:srgbClr val="2C2926"/>
                </a:solidFill>
                <a:latin typeface="Inter" pitchFamily="34" charset="0"/>
                <a:ea typeface="Inter" pitchFamily="34" charset="-122"/>
                <a:cs typeface="Inter" pitchFamily="34" charset="-120"/>
              </a:rPr>
              <a:t> Code modularity, comprehensive documentation, version control.</a:t>
            </a:r>
            <a:endParaRPr lang="en-US" sz="1550" dirty="0"/>
          </a:p>
        </p:txBody>
      </p:sp>
      <p:sp>
        <p:nvSpPr>
          <p:cNvPr id="18" name="Text 16"/>
          <p:cNvSpPr/>
          <p:nvPr/>
        </p:nvSpPr>
        <p:spPr>
          <a:xfrm>
            <a:off x="7563088" y="5964665"/>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Portability:</a:t>
            </a:r>
            <a:r>
              <a:rPr lang="en-US" sz="1550" dirty="0">
                <a:solidFill>
                  <a:srgbClr val="2C2926"/>
                </a:solidFill>
                <a:latin typeface="Inter" pitchFamily="34" charset="0"/>
                <a:ea typeface="Inter" pitchFamily="34" charset="-122"/>
                <a:cs typeface="Inter" pitchFamily="34" charset="-120"/>
              </a:rPr>
              <a:t> Cross-platform compatibility (Windows, macOS, Linux).</a:t>
            </a:r>
            <a:endParaRPr lang="en-US" sz="1550" dirty="0"/>
          </a:p>
        </p:txBody>
      </p:sp>
      <p:sp>
        <p:nvSpPr>
          <p:cNvPr id="19" name="Text 17"/>
          <p:cNvSpPr/>
          <p:nvPr/>
        </p:nvSpPr>
        <p:spPr>
          <a:xfrm>
            <a:off x="7563088" y="6664157"/>
            <a:ext cx="6286976" cy="630555"/>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2C2926"/>
                </a:solidFill>
                <a:latin typeface="Inter" pitchFamily="34" charset="0"/>
                <a:ea typeface="Inter" pitchFamily="34" charset="-122"/>
                <a:cs typeface="Inter" pitchFamily="34" charset="-120"/>
              </a:rPr>
              <a:t>Scalability:</a:t>
            </a:r>
            <a:r>
              <a:rPr lang="en-US" sz="1550" dirty="0">
                <a:solidFill>
                  <a:srgbClr val="2C2926"/>
                </a:solidFill>
                <a:latin typeface="Inter" pitchFamily="34" charset="0"/>
                <a:ea typeface="Inter" pitchFamily="34" charset="-122"/>
                <a:cs typeface="Inter" pitchFamily="34" charset="-120"/>
              </a:rPr>
              <a:t> Database indexing and caching for horizontal scaling.</a:t>
            </a:r>
            <a:endParaRPr lang="en-US" sz="1550" dirty="0"/>
          </a:p>
        </p:txBody>
      </p:sp>
      <p:sp>
        <p:nvSpPr>
          <p:cNvPr id="20" name="Rectangle 19">
            <a:extLst>
              <a:ext uri="{FF2B5EF4-FFF2-40B4-BE49-F238E27FC236}">
                <a16:creationId xmlns:a16="http://schemas.microsoft.com/office/drawing/2014/main" id="{A1290813-FCF5-1C0A-B95D-4D06E7669A5E}"/>
              </a:ext>
            </a:extLst>
          </p:cNvPr>
          <p:cNvSpPr/>
          <p:nvPr/>
        </p:nvSpPr>
        <p:spPr>
          <a:xfrm>
            <a:off x="12691858"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707744" y="352354"/>
            <a:ext cx="7556421" cy="1116330"/>
          </a:xfrm>
          <a:prstGeom prst="rect">
            <a:avLst/>
          </a:prstGeom>
          <a:noFill/>
          <a:ln/>
        </p:spPr>
        <p:txBody>
          <a:bodyPr wrap="square" lIns="0" tIns="0" rIns="0" bIns="0" rtlCol="0" anchor="t"/>
          <a:lstStyle/>
          <a:p>
            <a:pPr marL="0" indent="0" algn="l">
              <a:lnSpc>
                <a:spcPts val="4350"/>
              </a:lnSpc>
              <a:buNone/>
            </a:pPr>
            <a:r>
              <a:rPr lang="en-US" sz="3500" dirty="0">
                <a:solidFill>
                  <a:srgbClr val="2C2926"/>
                </a:solidFill>
                <a:latin typeface="Bricolage Grotesque Semi Bold" pitchFamily="34" charset="0"/>
                <a:ea typeface="Bricolage Grotesque Semi Bold" pitchFamily="34" charset="-122"/>
                <a:cs typeface="Bricolage Grotesque Semi Bold" pitchFamily="34" charset="-120"/>
              </a:rPr>
              <a:t>System Design: Actors, Use Cases &amp; Data Flow</a:t>
            </a:r>
            <a:endParaRPr lang="en-US" sz="3500" dirty="0"/>
          </a:p>
        </p:txBody>
      </p:sp>
      <p:sp>
        <p:nvSpPr>
          <p:cNvPr id="4" name="Text 1"/>
          <p:cNvSpPr/>
          <p:nvPr/>
        </p:nvSpPr>
        <p:spPr>
          <a:xfrm>
            <a:off x="6707744" y="1736574"/>
            <a:ext cx="7556421" cy="1143000"/>
          </a:xfrm>
          <a:prstGeom prst="rect">
            <a:avLst/>
          </a:prstGeom>
          <a:noFill/>
          <a:ln/>
        </p:spPr>
        <p:txBody>
          <a:bodyPr wrap="square" lIns="0" tIns="0" rIns="0" bIns="0" rtlCol="0" anchor="t"/>
          <a:lstStyle/>
          <a:p>
            <a:pPr marL="0" indent="0" algn="l">
              <a:lnSpc>
                <a:spcPts val="2250"/>
              </a:lnSpc>
              <a:buNone/>
            </a:pPr>
            <a:r>
              <a:rPr lang="en-US" sz="1400" dirty="0">
                <a:solidFill>
                  <a:srgbClr val="2C2926"/>
                </a:solidFill>
                <a:latin typeface="Inter" pitchFamily="34" charset="0"/>
                <a:ea typeface="Inter" pitchFamily="34" charset="-122"/>
                <a:cs typeface="Inter" pitchFamily="34" charset="-120"/>
              </a:rPr>
              <a:t>The design phase documents system behaviour through use case diagrams, activity diagrams, and data flow diagrams (DFD), specifying interactions between key actors: Visitors (unauthenticated), Registered Users (campers), Campground Owners, and Administrators. These diagrams form the foundation for implementation.</a:t>
            </a:r>
            <a:endParaRPr lang="en-US" sz="1400" dirty="0"/>
          </a:p>
        </p:txBody>
      </p:sp>
      <p:sp>
        <p:nvSpPr>
          <p:cNvPr id="11" name="Shape 8"/>
          <p:cNvSpPr/>
          <p:nvPr/>
        </p:nvSpPr>
        <p:spPr>
          <a:xfrm>
            <a:off x="6707744" y="3149282"/>
            <a:ext cx="7556421" cy="1330523"/>
          </a:xfrm>
          <a:prstGeom prst="roundRect">
            <a:avLst>
              <a:gd name="adj" fmla="val 5639"/>
            </a:avLst>
          </a:prstGeom>
          <a:solidFill>
            <a:srgbClr val="F4E3BD"/>
          </a:solidFill>
          <a:ln/>
        </p:spPr>
        <p:txBody>
          <a:bodyPr/>
          <a:lstStyle/>
          <a:p>
            <a:endParaRPr lang="en-IN"/>
          </a:p>
        </p:txBody>
      </p:sp>
      <p:pic>
        <p:nvPicPr>
          <p:cNvPr id="12" name="Image 1" descr="preencoded.png"/>
          <p:cNvPicPr>
            <a:picLocks noChangeAspect="1"/>
          </p:cNvPicPr>
          <p:nvPr/>
        </p:nvPicPr>
        <p:blipFill>
          <a:blip r:embed="rId3"/>
          <a:stretch>
            <a:fillRect/>
          </a:stretch>
        </p:blipFill>
        <p:spPr>
          <a:xfrm>
            <a:off x="6886337" y="3421935"/>
            <a:ext cx="223242" cy="178594"/>
          </a:xfrm>
          <a:prstGeom prst="rect">
            <a:avLst/>
          </a:prstGeom>
        </p:spPr>
      </p:pic>
      <p:sp>
        <p:nvSpPr>
          <p:cNvPr id="13" name="Text 9"/>
          <p:cNvSpPr/>
          <p:nvPr/>
        </p:nvSpPr>
        <p:spPr>
          <a:xfrm>
            <a:off x="7288173" y="3372524"/>
            <a:ext cx="6797397" cy="857250"/>
          </a:xfrm>
          <a:prstGeom prst="rect">
            <a:avLst/>
          </a:prstGeom>
          <a:noFill/>
          <a:ln/>
        </p:spPr>
        <p:txBody>
          <a:bodyPr wrap="square" lIns="0" tIns="0" rIns="0" bIns="0" rtlCol="0" anchor="t"/>
          <a:lstStyle/>
          <a:p>
            <a:pPr marL="0" indent="0" algn="l">
              <a:lnSpc>
                <a:spcPts val="2250"/>
              </a:lnSpc>
              <a:buNone/>
            </a:pPr>
            <a:r>
              <a:rPr lang="en-US" sz="1400" b="1" dirty="0">
                <a:solidFill>
                  <a:srgbClr val="000000"/>
                </a:solidFill>
                <a:latin typeface="Inter" pitchFamily="34" charset="0"/>
                <a:ea typeface="Inter" pitchFamily="34" charset="-122"/>
                <a:cs typeface="Inter" pitchFamily="34" charset="-120"/>
              </a:rPr>
              <a:t>Key Insight:</a:t>
            </a:r>
            <a:r>
              <a:rPr lang="en-US" sz="1400" dirty="0">
                <a:solidFill>
                  <a:srgbClr val="000000"/>
                </a:solidFill>
                <a:latin typeface="Inter" pitchFamily="34" charset="0"/>
                <a:ea typeface="Inter" pitchFamily="34" charset="-122"/>
                <a:cs typeface="Inter" pitchFamily="34" charset="-120"/>
              </a:rPr>
              <a:t> Separation of concerns between user-facing features, owner management, and administrative oversight ensures role-based security and streamlined workflows.</a:t>
            </a:r>
            <a:endParaRPr lang="en-US" sz="1400" dirty="0"/>
          </a:p>
        </p:txBody>
      </p:sp>
      <p:pic>
        <p:nvPicPr>
          <p:cNvPr id="15" name="Picture 14" descr="A diagram of a group of people&#10;&#10;Description automatically generated">
            <a:extLst>
              <a:ext uri="{FF2B5EF4-FFF2-40B4-BE49-F238E27FC236}">
                <a16:creationId xmlns:a16="http://schemas.microsoft.com/office/drawing/2014/main" id="{93F83E13-779C-BFF4-3685-485EB77BF5FD}"/>
              </a:ext>
            </a:extLst>
          </p:cNvPr>
          <p:cNvPicPr>
            <a:picLocks noChangeAspect="1"/>
          </p:cNvPicPr>
          <p:nvPr/>
        </p:nvPicPr>
        <p:blipFill>
          <a:blip r:embed="rId4"/>
          <a:stretch>
            <a:fillRect/>
          </a:stretch>
        </p:blipFill>
        <p:spPr>
          <a:xfrm>
            <a:off x="3232500" y="959919"/>
            <a:ext cx="3126561" cy="2976011"/>
          </a:xfrm>
          <a:prstGeom prst="rect">
            <a:avLst/>
          </a:prstGeom>
        </p:spPr>
      </p:pic>
      <p:pic>
        <p:nvPicPr>
          <p:cNvPr id="17" name="Picture 16" descr="A flowchart of a camping site&#10;&#10;Description automatically generated">
            <a:extLst>
              <a:ext uri="{FF2B5EF4-FFF2-40B4-BE49-F238E27FC236}">
                <a16:creationId xmlns:a16="http://schemas.microsoft.com/office/drawing/2014/main" id="{BE869CE3-BFB5-B8A6-F42E-0D0664F65461}"/>
              </a:ext>
            </a:extLst>
          </p:cNvPr>
          <p:cNvPicPr>
            <a:picLocks noChangeAspect="1"/>
          </p:cNvPicPr>
          <p:nvPr/>
        </p:nvPicPr>
        <p:blipFill>
          <a:blip r:embed="rId5"/>
          <a:stretch>
            <a:fillRect/>
          </a:stretch>
        </p:blipFill>
        <p:spPr>
          <a:xfrm>
            <a:off x="0" y="-69450"/>
            <a:ext cx="2858651" cy="4895850"/>
          </a:xfrm>
          <a:prstGeom prst="rect">
            <a:avLst/>
          </a:prstGeom>
        </p:spPr>
      </p:pic>
      <p:sp>
        <p:nvSpPr>
          <p:cNvPr id="18" name="Rectangle 17">
            <a:extLst>
              <a:ext uri="{FF2B5EF4-FFF2-40B4-BE49-F238E27FC236}">
                <a16:creationId xmlns:a16="http://schemas.microsoft.com/office/drawing/2014/main" id="{3D73446A-24C8-571E-E2A3-2524DADB5DF5}"/>
              </a:ext>
            </a:extLst>
          </p:cNvPr>
          <p:cNvSpPr/>
          <p:nvPr/>
        </p:nvSpPr>
        <p:spPr>
          <a:xfrm>
            <a:off x="12669556"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descr="A diagram of a diagram">
            <a:extLst>
              <a:ext uri="{FF2B5EF4-FFF2-40B4-BE49-F238E27FC236}">
                <a16:creationId xmlns:a16="http://schemas.microsoft.com/office/drawing/2014/main" id="{4E0F0C6C-CE19-1F1F-28DB-B5C93B13E3B1}"/>
              </a:ext>
            </a:extLst>
          </p:cNvPr>
          <p:cNvPicPr>
            <a:picLocks noChangeAspect="1"/>
          </p:cNvPicPr>
          <p:nvPr/>
        </p:nvPicPr>
        <p:blipFill rotWithShape="1">
          <a:blip r:embed="rId6"/>
          <a:srcRect t="2490"/>
          <a:stretch/>
        </p:blipFill>
        <p:spPr>
          <a:xfrm>
            <a:off x="1628340" y="4603491"/>
            <a:ext cx="13015218" cy="37161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558642"/>
            <a:ext cx="13479771" cy="600790"/>
          </a:xfrm>
          <a:prstGeom prst="rect">
            <a:avLst/>
          </a:prstGeom>
          <a:noFill/>
          <a:ln/>
        </p:spPr>
        <p:txBody>
          <a:bodyPr wrap="square" lIns="0" tIns="0" rIns="0" bIns="0" rtlCol="0" anchor="t"/>
          <a:lstStyle/>
          <a:p>
            <a:pPr marL="0" indent="0" algn="l">
              <a:buNone/>
            </a:pPr>
            <a:r>
              <a:rPr lang="en-US" sz="3700" dirty="0">
                <a:solidFill>
                  <a:srgbClr val="2C2926"/>
                </a:solidFill>
                <a:latin typeface="Bricolage Grotesque Semi Bold" pitchFamily="34" charset="0"/>
                <a:ea typeface="Bricolage Grotesque Semi Bold" pitchFamily="34" charset="-122"/>
                <a:cs typeface="Bricolage Grotesque Semi Bold" pitchFamily="34" charset="-120"/>
              </a:rPr>
              <a:t>Data Design: Entity-Relationship Model</a:t>
            </a:r>
          </a:p>
        </p:txBody>
      </p:sp>
      <p:sp>
        <p:nvSpPr>
          <p:cNvPr id="4" name="Text 1"/>
          <p:cNvSpPr/>
          <p:nvPr/>
        </p:nvSpPr>
        <p:spPr>
          <a:xfrm>
            <a:off x="826217" y="1466232"/>
            <a:ext cx="12977966" cy="824078"/>
          </a:xfrm>
          <a:prstGeom prst="rect">
            <a:avLst/>
          </a:prstGeom>
          <a:noFill/>
          <a:ln/>
        </p:spPr>
        <p:txBody>
          <a:bodyPr wrap="square" lIns="0" tIns="0" rIns="0" bIns="0" rtlCol="0" anchor="t"/>
          <a:lstStyle/>
          <a:p>
            <a:pPr marL="0" indent="0" algn="l">
              <a:lnSpc>
                <a:spcPts val="2350"/>
              </a:lnSpc>
              <a:buNone/>
            </a:pPr>
            <a:r>
              <a:rPr lang="en-US" sz="1450" dirty="0">
                <a:solidFill>
                  <a:srgbClr val="2C2926"/>
                </a:solidFill>
                <a:latin typeface="Inter" pitchFamily="34" charset="0"/>
                <a:ea typeface="Inter" pitchFamily="34" charset="-122"/>
                <a:cs typeface="Inter" pitchFamily="34" charset="-120"/>
              </a:rPr>
              <a:t>The ERD depicts core entities and relationships, ensuring data normalization, referential integrity, and efficient query support. Entities include Users (with roles), Campgrounds (with approval status), Bookings (with timestamps), Reviews, Amenities, and audit logs for administrative oversight.</a:t>
            </a:r>
            <a:endParaRPr lang="en-US" sz="1450" dirty="0"/>
          </a:p>
        </p:txBody>
      </p:sp>
      <p:sp>
        <p:nvSpPr>
          <p:cNvPr id="8" name="Text 5"/>
          <p:cNvSpPr/>
          <p:nvPr/>
        </p:nvSpPr>
        <p:spPr>
          <a:xfrm>
            <a:off x="858644" y="2670613"/>
            <a:ext cx="4994720" cy="603409"/>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Users:</a:t>
            </a:r>
            <a:r>
              <a:rPr lang="en-US" sz="1450" dirty="0">
                <a:solidFill>
                  <a:srgbClr val="2C2926"/>
                </a:solidFill>
                <a:latin typeface="Inter" pitchFamily="34" charset="0"/>
                <a:ea typeface="Inter" pitchFamily="34" charset="-122"/>
                <a:cs typeface="Inter" pitchFamily="34" charset="-120"/>
              </a:rPr>
              <a:t> id, email, password_hash, role, </a:t>
            </a:r>
            <a:r>
              <a:rPr lang="en-US" sz="1450" dirty="0" err="1">
                <a:solidFill>
                  <a:srgbClr val="2C2926"/>
                </a:solidFill>
                <a:latin typeface="Inter" pitchFamily="34" charset="0"/>
                <a:ea typeface="Inter" pitchFamily="34" charset="-122"/>
                <a:cs typeface="Inter" pitchFamily="34" charset="-120"/>
              </a:rPr>
              <a:t>created_at</a:t>
            </a:r>
            <a:r>
              <a:rPr lang="en-US" sz="1450" dirty="0">
                <a:solidFill>
                  <a:srgbClr val="2C2926"/>
                </a:solidFill>
                <a:latin typeface="Inter" pitchFamily="34" charset="0"/>
                <a:ea typeface="Inter" pitchFamily="34" charset="-122"/>
                <a:cs typeface="Inter" pitchFamily="34" charset="-120"/>
              </a:rPr>
              <a:t>,</a:t>
            </a:r>
          </a:p>
          <a:p>
            <a:pPr algn="l">
              <a:lnSpc>
                <a:spcPts val="2350"/>
              </a:lnSpc>
              <a:buSzPct val="100000"/>
            </a:pPr>
            <a:r>
              <a:rPr lang="en-US" sz="1450" dirty="0">
                <a:solidFill>
                  <a:srgbClr val="2C2926"/>
                </a:solidFill>
                <a:latin typeface="Inter" pitchFamily="34" charset="0"/>
                <a:ea typeface="Inter" pitchFamily="34" charset="-122"/>
                <a:cs typeface="Inter" pitchFamily="34" charset="-120"/>
              </a:rPr>
              <a:t>       </a:t>
            </a:r>
            <a:r>
              <a:rPr lang="en-US" sz="1450" dirty="0" err="1">
                <a:solidFill>
                  <a:srgbClr val="2C2926"/>
                </a:solidFill>
                <a:latin typeface="Inter" pitchFamily="34" charset="0"/>
                <a:ea typeface="Inter" pitchFamily="34" charset="-122"/>
                <a:cs typeface="Inter" pitchFamily="34" charset="-120"/>
              </a:rPr>
              <a:t>updated_at</a:t>
            </a:r>
            <a:endParaRPr lang="en-US" sz="1450" dirty="0"/>
          </a:p>
        </p:txBody>
      </p:sp>
      <p:sp>
        <p:nvSpPr>
          <p:cNvPr id="9" name="Text 6"/>
          <p:cNvSpPr/>
          <p:nvPr/>
        </p:nvSpPr>
        <p:spPr>
          <a:xfrm>
            <a:off x="858644" y="3396786"/>
            <a:ext cx="4727089" cy="603409"/>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Campgrounds:</a:t>
            </a:r>
            <a:r>
              <a:rPr lang="en-US" sz="1450" dirty="0">
                <a:solidFill>
                  <a:srgbClr val="2C2926"/>
                </a:solidFill>
                <a:latin typeface="Inter" pitchFamily="34" charset="0"/>
                <a:ea typeface="Inter" pitchFamily="34" charset="-122"/>
                <a:cs typeface="Inter" pitchFamily="34" charset="-120"/>
              </a:rPr>
              <a:t> id, owner_id, name, location, description, amenities, approval_status</a:t>
            </a:r>
            <a:endParaRPr lang="en-US" sz="1450" dirty="0"/>
          </a:p>
        </p:txBody>
      </p:sp>
      <p:sp>
        <p:nvSpPr>
          <p:cNvPr id="10" name="Text 7"/>
          <p:cNvSpPr/>
          <p:nvPr/>
        </p:nvSpPr>
        <p:spPr>
          <a:xfrm>
            <a:off x="858644" y="4120341"/>
            <a:ext cx="5027148" cy="600790"/>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Bookings:</a:t>
            </a:r>
            <a:r>
              <a:rPr lang="en-US" sz="1450" dirty="0">
                <a:solidFill>
                  <a:srgbClr val="2C2926"/>
                </a:solidFill>
                <a:latin typeface="Inter" pitchFamily="34" charset="0"/>
                <a:ea typeface="Inter" pitchFamily="34" charset="-122"/>
                <a:cs typeface="Inter" pitchFamily="34" charset="-120"/>
              </a:rPr>
              <a:t> id, user_id, campground_id, check_in, check_out, status, confirmation_code</a:t>
            </a:r>
            <a:endParaRPr lang="en-US" sz="1450" dirty="0"/>
          </a:p>
        </p:txBody>
      </p:sp>
      <p:sp>
        <p:nvSpPr>
          <p:cNvPr id="11" name="Text 8"/>
          <p:cNvSpPr/>
          <p:nvPr/>
        </p:nvSpPr>
        <p:spPr>
          <a:xfrm>
            <a:off x="858645" y="4864627"/>
            <a:ext cx="4727088" cy="600790"/>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Reviews:</a:t>
            </a:r>
            <a:r>
              <a:rPr lang="en-US" sz="1450" dirty="0">
                <a:solidFill>
                  <a:srgbClr val="2C2926"/>
                </a:solidFill>
                <a:latin typeface="Inter" pitchFamily="34" charset="0"/>
                <a:ea typeface="Inter" pitchFamily="34" charset="-122"/>
                <a:cs typeface="Inter" pitchFamily="34" charset="-120"/>
              </a:rPr>
              <a:t> id, user_id, campground_id, rating,</a:t>
            </a:r>
          </a:p>
          <a:p>
            <a:pPr algn="l">
              <a:lnSpc>
                <a:spcPts val="2350"/>
              </a:lnSpc>
              <a:buSzPct val="100000"/>
            </a:pPr>
            <a:r>
              <a:rPr lang="en-US" sz="1450" dirty="0">
                <a:solidFill>
                  <a:srgbClr val="2C2926"/>
                </a:solidFill>
                <a:latin typeface="Inter" pitchFamily="34" charset="0"/>
                <a:ea typeface="Inter" pitchFamily="34" charset="-122"/>
                <a:cs typeface="Inter" pitchFamily="34" charset="-120"/>
              </a:rPr>
              <a:t>       comment, </a:t>
            </a:r>
            <a:r>
              <a:rPr lang="en-US" sz="1450" dirty="0" err="1">
                <a:solidFill>
                  <a:srgbClr val="2C2926"/>
                </a:solidFill>
                <a:latin typeface="Inter" pitchFamily="34" charset="0"/>
                <a:ea typeface="Inter" pitchFamily="34" charset="-122"/>
                <a:cs typeface="Inter" pitchFamily="34" charset="-120"/>
              </a:rPr>
              <a:t>created_at</a:t>
            </a:r>
            <a:endParaRPr lang="en-US" sz="1450" dirty="0"/>
          </a:p>
        </p:txBody>
      </p:sp>
      <p:sp>
        <p:nvSpPr>
          <p:cNvPr id="12" name="Text 9"/>
          <p:cNvSpPr/>
          <p:nvPr/>
        </p:nvSpPr>
        <p:spPr>
          <a:xfrm>
            <a:off x="826217" y="5621504"/>
            <a:ext cx="4994720" cy="99717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C2926"/>
                </a:solidFill>
                <a:latin typeface="Inter" pitchFamily="34" charset="0"/>
                <a:ea typeface="Inter" pitchFamily="34" charset="-122"/>
                <a:cs typeface="Inter" pitchFamily="34" charset="-120"/>
              </a:rPr>
              <a:t>Amenities:</a:t>
            </a:r>
            <a:r>
              <a:rPr lang="en-US" sz="1450" dirty="0">
                <a:solidFill>
                  <a:srgbClr val="2C2926"/>
                </a:solidFill>
                <a:latin typeface="Inter" pitchFamily="34" charset="0"/>
                <a:ea typeface="Inter" pitchFamily="34" charset="-122"/>
                <a:cs typeface="Inter" pitchFamily="34" charset="-120"/>
              </a:rPr>
              <a:t> id, name; junction table Campground_Amenities for many-to-many relationships</a:t>
            </a:r>
            <a:endParaRPr lang="en-US" sz="1450" dirty="0"/>
          </a:p>
        </p:txBody>
      </p:sp>
      <p:pic>
        <p:nvPicPr>
          <p:cNvPr id="14" name="Picture 13" descr="A screenshot of a computer screen&#10;&#10;Description automatically generated">
            <a:extLst>
              <a:ext uri="{FF2B5EF4-FFF2-40B4-BE49-F238E27FC236}">
                <a16:creationId xmlns:a16="http://schemas.microsoft.com/office/drawing/2014/main" id="{1F2EB2B5-ED2C-977A-3E56-5BB0C2514DCF}"/>
              </a:ext>
            </a:extLst>
          </p:cNvPr>
          <p:cNvPicPr>
            <a:picLocks noChangeAspect="1"/>
          </p:cNvPicPr>
          <p:nvPr/>
        </p:nvPicPr>
        <p:blipFill rotWithShape="1">
          <a:blip r:embed="rId3"/>
          <a:srcRect l="10893"/>
          <a:stretch/>
        </p:blipFill>
        <p:spPr>
          <a:xfrm>
            <a:off x="5860339" y="2110617"/>
            <a:ext cx="8631044" cy="60237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4385"/>
            <a:ext cx="6924080"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Implementation Architecture</a:t>
            </a:r>
            <a:endParaRPr lang="en-US" sz="3900" dirty="0"/>
          </a:p>
        </p:txBody>
      </p:sp>
      <p:sp>
        <p:nvSpPr>
          <p:cNvPr id="3" name="Text 1"/>
          <p:cNvSpPr/>
          <p:nvPr/>
        </p:nvSpPr>
        <p:spPr>
          <a:xfrm>
            <a:off x="793790" y="1811298"/>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A three-tier web application separates concerns across presentation, application, and data layers. The presentation layer (browser UI) communicates with a server-side application layer implementing business logic for authentication, booking workflows, approvals, and notifications, backed by a SQL database layer ensuring data persistence and integrity.</a:t>
            </a:r>
            <a:endParaRPr lang="en-US" sz="1550" dirty="0"/>
          </a:p>
        </p:txBody>
      </p:sp>
      <p:sp>
        <p:nvSpPr>
          <p:cNvPr id="4" name="Shape 2"/>
          <p:cNvSpPr/>
          <p:nvPr/>
        </p:nvSpPr>
        <p:spPr>
          <a:xfrm>
            <a:off x="793790" y="2987159"/>
            <a:ext cx="4215289" cy="3063954"/>
          </a:xfrm>
          <a:prstGeom prst="roundRect">
            <a:avLst>
              <a:gd name="adj" fmla="val 2721"/>
            </a:avLst>
          </a:prstGeom>
          <a:solidFill>
            <a:srgbClr val="FFFFFF"/>
          </a:solidFill>
          <a:ln w="7620">
            <a:solidFill>
              <a:srgbClr val="E7BF6A"/>
            </a:solidFill>
            <a:prstDash val="solid"/>
          </a:ln>
        </p:spPr>
        <p:txBody>
          <a:bodyPr/>
          <a:lstStyle/>
          <a:p>
            <a:endParaRPr lang="en-IN"/>
          </a:p>
        </p:txBody>
      </p:sp>
      <p:sp>
        <p:nvSpPr>
          <p:cNvPr id="5" name="Text 3"/>
          <p:cNvSpPr/>
          <p:nvPr/>
        </p:nvSpPr>
        <p:spPr>
          <a:xfrm>
            <a:off x="999768" y="31931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Presentation Layer</a:t>
            </a:r>
            <a:endParaRPr lang="en-US" sz="1950" dirty="0"/>
          </a:p>
        </p:txBody>
      </p:sp>
      <p:sp>
        <p:nvSpPr>
          <p:cNvPr id="6" name="Text 4"/>
          <p:cNvSpPr/>
          <p:nvPr/>
        </p:nvSpPr>
        <p:spPr>
          <a:xfrm>
            <a:off x="999768" y="3622358"/>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Responsive HTML/CSS/JavaScript UI; role-based dashboards for Users, Owners, and Admins; real-time notifications via WebSockets.</a:t>
            </a:r>
            <a:endParaRPr lang="en-US" sz="1550" dirty="0"/>
          </a:p>
        </p:txBody>
      </p:sp>
      <p:sp>
        <p:nvSpPr>
          <p:cNvPr id="7" name="Shape 5"/>
          <p:cNvSpPr/>
          <p:nvPr/>
        </p:nvSpPr>
        <p:spPr>
          <a:xfrm>
            <a:off x="5207437" y="2987159"/>
            <a:ext cx="4215408" cy="3063954"/>
          </a:xfrm>
          <a:prstGeom prst="roundRect">
            <a:avLst>
              <a:gd name="adj" fmla="val 2721"/>
            </a:avLst>
          </a:prstGeom>
          <a:solidFill>
            <a:srgbClr val="FFFFFF"/>
          </a:solidFill>
          <a:ln w="7620">
            <a:solidFill>
              <a:srgbClr val="DFAB58"/>
            </a:solidFill>
            <a:prstDash val="solid"/>
          </a:ln>
        </p:spPr>
        <p:txBody>
          <a:bodyPr/>
          <a:lstStyle/>
          <a:p>
            <a:endParaRPr lang="en-IN"/>
          </a:p>
        </p:txBody>
      </p:sp>
      <p:sp>
        <p:nvSpPr>
          <p:cNvPr id="8" name="Text 6"/>
          <p:cNvSpPr/>
          <p:nvPr/>
        </p:nvSpPr>
        <p:spPr>
          <a:xfrm>
            <a:off x="5413415" y="31931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Application Layer</a:t>
            </a:r>
            <a:endParaRPr lang="en-US" sz="1950" dirty="0"/>
          </a:p>
        </p:txBody>
      </p:sp>
      <p:sp>
        <p:nvSpPr>
          <p:cNvPr id="9" name="Text 7"/>
          <p:cNvSpPr/>
          <p:nvPr/>
        </p:nvSpPr>
        <p:spPr>
          <a:xfrm>
            <a:off x="5413415" y="3622358"/>
            <a:ext cx="3803452" cy="2222778"/>
          </a:xfrm>
          <a:prstGeom prst="rect">
            <a:avLst/>
          </a:prstGeom>
          <a:noFill/>
          <a:ln/>
        </p:spPr>
        <p:txBody>
          <a:bodyPr wrap="square" lIns="0" tIns="0" rIns="0" bIns="0" rtlCol="0" anchor="t"/>
          <a:lstStyle/>
          <a:p>
            <a:pPr marL="0" indent="0" algn="l">
              <a:lnSpc>
                <a:spcPts val="2500"/>
              </a:lnSpc>
              <a:buNone/>
            </a:pPr>
            <a:r>
              <a:rPr lang="en-US" sz="1550" b="1" dirty="0">
                <a:solidFill>
                  <a:srgbClr val="2C2926"/>
                </a:solidFill>
                <a:latin typeface="Inter" pitchFamily="34" charset="0"/>
                <a:ea typeface="Inter" pitchFamily="34" charset="-122"/>
                <a:cs typeface="Inter" pitchFamily="34" charset="-120"/>
              </a:rPr>
              <a:t>Modules:</a:t>
            </a:r>
            <a:r>
              <a:rPr lang="en-US" sz="1550" dirty="0">
                <a:solidFill>
                  <a:srgbClr val="2C2926"/>
                </a:solidFill>
                <a:latin typeface="Inter" pitchFamily="34" charset="0"/>
                <a:ea typeface="Inter" pitchFamily="34" charset="-122"/>
                <a:cs typeface="Inter" pitchFamily="34" charset="-120"/>
              </a:rPr>
              <a:t> Auth (login, RBAC), Campground (listing, approval), Booking (creation, status), Review (submission, moderation), Admin (reports, user management). RESTful APIs with input validation and business rule enforcement.</a:t>
            </a:r>
            <a:endParaRPr lang="en-US" sz="1550" dirty="0"/>
          </a:p>
        </p:txBody>
      </p:sp>
      <p:sp>
        <p:nvSpPr>
          <p:cNvPr id="10" name="Shape 8"/>
          <p:cNvSpPr/>
          <p:nvPr/>
        </p:nvSpPr>
        <p:spPr>
          <a:xfrm>
            <a:off x="9621203" y="2987159"/>
            <a:ext cx="4215289" cy="3063954"/>
          </a:xfrm>
          <a:prstGeom prst="roundRect">
            <a:avLst>
              <a:gd name="adj" fmla="val 2721"/>
            </a:avLst>
          </a:prstGeom>
          <a:solidFill>
            <a:srgbClr val="FFFFFF"/>
          </a:solidFill>
          <a:ln w="7620">
            <a:solidFill>
              <a:srgbClr val="EBCC75"/>
            </a:solidFill>
            <a:prstDash val="solid"/>
          </a:ln>
        </p:spPr>
        <p:txBody>
          <a:bodyPr/>
          <a:lstStyle/>
          <a:p>
            <a:endParaRPr lang="en-IN"/>
          </a:p>
        </p:txBody>
      </p:sp>
      <p:sp>
        <p:nvSpPr>
          <p:cNvPr id="11" name="Text 9"/>
          <p:cNvSpPr/>
          <p:nvPr/>
        </p:nvSpPr>
        <p:spPr>
          <a:xfrm>
            <a:off x="9827181" y="31931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Data Layer</a:t>
            </a:r>
            <a:endParaRPr lang="en-US" sz="1950" dirty="0"/>
          </a:p>
        </p:txBody>
      </p:sp>
      <p:sp>
        <p:nvSpPr>
          <p:cNvPr id="12" name="Text 10"/>
          <p:cNvSpPr/>
          <p:nvPr/>
        </p:nvSpPr>
        <p:spPr>
          <a:xfrm>
            <a:off x="9827181" y="3622358"/>
            <a:ext cx="3803333" cy="158769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SQL database with indexed queries; prepared statements for security; stored procedures for complex transactions; audit trails for compliance and debugging.</a:t>
            </a:r>
            <a:endParaRPr lang="en-US" sz="1550" dirty="0"/>
          </a:p>
        </p:txBody>
      </p:sp>
      <p:sp>
        <p:nvSpPr>
          <p:cNvPr id="13" name="Shape 11"/>
          <p:cNvSpPr/>
          <p:nvPr/>
        </p:nvSpPr>
        <p:spPr>
          <a:xfrm>
            <a:off x="793790" y="6274356"/>
            <a:ext cx="13042821" cy="1160740"/>
          </a:xfrm>
          <a:prstGeom prst="roundRect">
            <a:avLst>
              <a:gd name="adj" fmla="val 7182"/>
            </a:avLst>
          </a:prstGeom>
          <a:solidFill>
            <a:srgbClr val="F4E3BD"/>
          </a:solidFill>
          <a:ln/>
        </p:spPr>
        <p:txBody>
          <a:bodyPr/>
          <a:lstStyle/>
          <a:p>
            <a:endParaRPr lang="en-IN"/>
          </a:p>
        </p:txBody>
      </p:sp>
      <p:pic>
        <p:nvPicPr>
          <p:cNvPr id="14" name="Image 0" descr="preencoded.png"/>
          <p:cNvPicPr>
            <a:picLocks noChangeAspect="1"/>
          </p:cNvPicPr>
          <p:nvPr/>
        </p:nvPicPr>
        <p:blipFill>
          <a:blip r:embed="rId3"/>
          <a:stretch>
            <a:fillRect/>
          </a:stretch>
        </p:blipFill>
        <p:spPr>
          <a:xfrm>
            <a:off x="992148" y="6577251"/>
            <a:ext cx="248007" cy="198358"/>
          </a:xfrm>
          <a:prstGeom prst="rect">
            <a:avLst/>
          </a:prstGeom>
        </p:spPr>
      </p:pic>
      <p:sp>
        <p:nvSpPr>
          <p:cNvPr id="15" name="Text 12"/>
          <p:cNvSpPr/>
          <p:nvPr/>
        </p:nvSpPr>
        <p:spPr>
          <a:xfrm>
            <a:off x="1438513" y="6522244"/>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Inter" pitchFamily="34" charset="0"/>
                <a:ea typeface="Inter" pitchFamily="34" charset="-122"/>
                <a:cs typeface="Inter" pitchFamily="34" charset="-120"/>
              </a:rPr>
              <a:t>Technology Stack:</a:t>
            </a:r>
            <a:r>
              <a:rPr lang="en-US" sz="1550" dirty="0">
                <a:solidFill>
                  <a:srgbClr val="000000"/>
                </a:solidFill>
                <a:latin typeface="Inter" pitchFamily="34" charset="0"/>
                <a:ea typeface="Inter" pitchFamily="34" charset="-122"/>
                <a:cs typeface="Inter" pitchFamily="34" charset="-120"/>
              </a:rPr>
              <a:t> Frontend (HTML5/CSS3/JavaScript or React); Backend (Node.js/Express, Python/Flask, or Java/Spring); Database (PostgreSQL or MySQL); Deployment (Docker/Kubernetes for scalability).</a:t>
            </a:r>
            <a:endParaRPr lang="en-US" sz="1550" dirty="0"/>
          </a:p>
        </p:txBody>
      </p:sp>
      <p:sp>
        <p:nvSpPr>
          <p:cNvPr id="16" name="Rectangle 15">
            <a:extLst>
              <a:ext uri="{FF2B5EF4-FFF2-40B4-BE49-F238E27FC236}">
                <a16:creationId xmlns:a16="http://schemas.microsoft.com/office/drawing/2014/main" id="{16B5EC6D-A390-4C3E-68F3-7B4675EDE73B}"/>
              </a:ext>
            </a:extLst>
          </p:cNvPr>
          <p:cNvSpPr/>
          <p:nvPr/>
        </p:nvSpPr>
        <p:spPr>
          <a:xfrm>
            <a:off x="12669556"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7942"/>
            <a:ext cx="6919674"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Testing &amp; Validation Strategy</a:t>
            </a:r>
            <a:endParaRPr lang="en-US" sz="3900" dirty="0"/>
          </a:p>
        </p:txBody>
      </p:sp>
      <p:sp>
        <p:nvSpPr>
          <p:cNvPr id="3" name="Text 1"/>
          <p:cNvSpPr/>
          <p:nvPr/>
        </p:nvSpPr>
        <p:spPr>
          <a:xfrm>
            <a:off x="793790" y="1694855"/>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A comprehensive testing plan ensures quality across functional, non-functional, and security dimensions. Test cases map to requirements, and traceability matrices track coverage. The testing schedule spans the post-implementation phase, with evidence (test logs, defect reports) archived for audit.</a:t>
            </a:r>
            <a:endParaRPr lang="en-US" sz="1550" dirty="0"/>
          </a:p>
        </p:txBody>
      </p:sp>
      <p:sp>
        <p:nvSpPr>
          <p:cNvPr id="4" name="Shape 2"/>
          <p:cNvSpPr/>
          <p:nvPr/>
        </p:nvSpPr>
        <p:spPr>
          <a:xfrm>
            <a:off x="793790" y="2870716"/>
            <a:ext cx="446484" cy="446484"/>
          </a:xfrm>
          <a:prstGeom prst="roundRect">
            <a:avLst>
              <a:gd name="adj" fmla="val 26777"/>
            </a:avLst>
          </a:prstGeom>
          <a:solidFill>
            <a:srgbClr val="FFFFFF"/>
          </a:solidFill>
          <a:ln w="7620">
            <a:solidFill>
              <a:srgbClr val="F8ECD3"/>
            </a:solidFill>
            <a:prstDash val="solid"/>
          </a:ln>
        </p:spPr>
        <p:txBody>
          <a:bodyPr/>
          <a:lstStyle/>
          <a:p>
            <a:endParaRPr lang="en-IN"/>
          </a:p>
        </p:txBody>
      </p:sp>
      <p:sp>
        <p:nvSpPr>
          <p:cNvPr id="5" name="Text 3"/>
          <p:cNvSpPr/>
          <p:nvPr/>
        </p:nvSpPr>
        <p:spPr>
          <a:xfrm>
            <a:off x="868204" y="2907923"/>
            <a:ext cx="297656" cy="372070"/>
          </a:xfrm>
          <a:prstGeom prst="rect">
            <a:avLst/>
          </a:prstGeom>
          <a:noFill/>
          <a:ln/>
        </p:spPr>
        <p:txBody>
          <a:bodyPr wrap="none" lIns="0" tIns="0" rIns="0" bIns="0" rtlCol="0" anchor="t"/>
          <a:lstStyle/>
          <a:p>
            <a:pPr marL="0" indent="0" algn="ctr">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2300" dirty="0"/>
          </a:p>
        </p:txBody>
      </p:sp>
      <p:sp>
        <p:nvSpPr>
          <p:cNvPr id="6" name="Text 4"/>
          <p:cNvSpPr/>
          <p:nvPr/>
        </p:nvSpPr>
        <p:spPr>
          <a:xfrm>
            <a:off x="1438632" y="293893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Unit Testing</a:t>
            </a:r>
            <a:endParaRPr lang="en-US" sz="1950" dirty="0"/>
          </a:p>
        </p:txBody>
      </p:sp>
      <p:sp>
        <p:nvSpPr>
          <p:cNvPr id="7" name="Text 5"/>
          <p:cNvSpPr/>
          <p:nvPr/>
        </p:nvSpPr>
        <p:spPr>
          <a:xfrm>
            <a:off x="1438632" y="3368159"/>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Test individual modules (Auth, Booking, Review) in isolation; achieve ≥80% code coverage.</a:t>
            </a:r>
            <a:endParaRPr lang="en-US" sz="1550" dirty="0"/>
          </a:p>
        </p:txBody>
      </p:sp>
      <p:sp>
        <p:nvSpPr>
          <p:cNvPr id="8" name="Shape 6"/>
          <p:cNvSpPr/>
          <p:nvPr/>
        </p:nvSpPr>
        <p:spPr>
          <a:xfrm>
            <a:off x="7439144" y="2870716"/>
            <a:ext cx="446484" cy="446484"/>
          </a:xfrm>
          <a:prstGeom prst="roundRect">
            <a:avLst>
              <a:gd name="adj" fmla="val 18670"/>
            </a:avLst>
          </a:prstGeom>
          <a:solidFill>
            <a:srgbClr val="FFFFFF"/>
          </a:solidFill>
          <a:ln w="7620">
            <a:solidFill>
              <a:srgbClr val="F8ECD3"/>
            </a:solidFill>
            <a:prstDash val="solid"/>
          </a:ln>
        </p:spPr>
        <p:txBody>
          <a:bodyPr/>
          <a:lstStyle/>
          <a:p>
            <a:endParaRPr lang="en-IN"/>
          </a:p>
        </p:txBody>
      </p:sp>
      <p:sp>
        <p:nvSpPr>
          <p:cNvPr id="9" name="Text 7"/>
          <p:cNvSpPr/>
          <p:nvPr/>
        </p:nvSpPr>
        <p:spPr>
          <a:xfrm>
            <a:off x="7513558" y="2907923"/>
            <a:ext cx="297656" cy="372070"/>
          </a:xfrm>
          <a:prstGeom prst="rect">
            <a:avLst/>
          </a:prstGeom>
          <a:noFill/>
          <a:ln/>
        </p:spPr>
        <p:txBody>
          <a:bodyPr wrap="none" lIns="0" tIns="0" rIns="0" bIns="0" rtlCol="0" anchor="t"/>
          <a:lstStyle/>
          <a:p>
            <a:pPr marL="0" indent="0" algn="ctr">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2300" dirty="0"/>
          </a:p>
        </p:txBody>
      </p:sp>
      <p:sp>
        <p:nvSpPr>
          <p:cNvPr id="10" name="Text 8"/>
          <p:cNvSpPr/>
          <p:nvPr/>
        </p:nvSpPr>
        <p:spPr>
          <a:xfrm>
            <a:off x="8083987" y="293893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Integration Testing</a:t>
            </a:r>
            <a:endParaRPr lang="en-US" sz="1950" dirty="0"/>
          </a:p>
        </p:txBody>
      </p:sp>
      <p:sp>
        <p:nvSpPr>
          <p:cNvPr id="11" name="Text 9"/>
          <p:cNvSpPr/>
          <p:nvPr/>
        </p:nvSpPr>
        <p:spPr>
          <a:xfrm>
            <a:off x="8083987" y="3368159"/>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Verify inter-module communication; test end-to-end workflows such as booking creation triggering notifications and admin approvals.</a:t>
            </a:r>
            <a:endParaRPr lang="en-US" sz="1550" dirty="0"/>
          </a:p>
        </p:txBody>
      </p:sp>
      <p:sp>
        <p:nvSpPr>
          <p:cNvPr id="12" name="Shape 10"/>
          <p:cNvSpPr/>
          <p:nvPr/>
        </p:nvSpPr>
        <p:spPr>
          <a:xfrm>
            <a:off x="793790" y="4717613"/>
            <a:ext cx="446484" cy="446484"/>
          </a:xfrm>
          <a:prstGeom prst="roundRect">
            <a:avLst>
              <a:gd name="adj" fmla="val 18670"/>
            </a:avLst>
          </a:prstGeom>
          <a:solidFill>
            <a:srgbClr val="FFFFFF"/>
          </a:solidFill>
          <a:ln w="7620">
            <a:solidFill>
              <a:srgbClr val="F8ECD3"/>
            </a:solidFill>
            <a:prstDash val="solid"/>
          </a:ln>
        </p:spPr>
        <p:txBody>
          <a:bodyPr/>
          <a:lstStyle/>
          <a:p>
            <a:endParaRPr lang="en-IN"/>
          </a:p>
        </p:txBody>
      </p:sp>
      <p:sp>
        <p:nvSpPr>
          <p:cNvPr id="13" name="Text 11"/>
          <p:cNvSpPr/>
          <p:nvPr/>
        </p:nvSpPr>
        <p:spPr>
          <a:xfrm>
            <a:off x="868204" y="4754820"/>
            <a:ext cx="297656" cy="372070"/>
          </a:xfrm>
          <a:prstGeom prst="rect">
            <a:avLst/>
          </a:prstGeom>
          <a:noFill/>
          <a:ln/>
        </p:spPr>
        <p:txBody>
          <a:bodyPr wrap="none" lIns="0" tIns="0" rIns="0" bIns="0" rtlCol="0" anchor="t"/>
          <a:lstStyle/>
          <a:p>
            <a:pPr marL="0" indent="0" algn="ctr">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2300" dirty="0"/>
          </a:p>
        </p:txBody>
      </p:sp>
      <p:sp>
        <p:nvSpPr>
          <p:cNvPr id="14" name="Text 12"/>
          <p:cNvSpPr/>
          <p:nvPr/>
        </p:nvSpPr>
        <p:spPr>
          <a:xfrm>
            <a:off x="1438632" y="4785836"/>
            <a:ext cx="3706773"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System &amp; Performance Testing</a:t>
            </a:r>
            <a:endParaRPr lang="en-US" sz="1950" dirty="0"/>
          </a:p>
        </p:txBody>
      </p:sp>
      <p:sp>
        <p:nvSpPr>
          <p:cNvPr id="15" name="Text 13"/>
          <p:cNvSpPr/>
          <p:nvPr/>
        </p:nvSpPr>
        <p:spPr>
          <a:xfrm>
            <a:off x="1438632" y="5215057"/>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Validate system against NFRs: response times ≤2s under load; concurrent user stress tests; database query optimization.</a:t>
            </a:r>
            <a:endParaRPr lang="en-US" sz="1550" dirty="0"/>
          </a:p>
        </p:txBody>
      </p:sp>
      <p:sp>
        <p:nvSpPr>
          <p:cNvPr id="16" name="Shape 14"/>
          <p:cNvSpPr/>
          <p:nvPr/>
        </p:nvSpPr>
        <p:spPr>
          <a:xfrm>
            <a:off x="7439144" y="4717613"/>
            <a:ext cx="446484" cy="446484"/>
          </a:xfrm>
          <a:prstGeom prst="roundRect">
            <a:avLst>
              <a:gd name="adj" fmla="val 18670"/>
            </a:avLst>
          </a:prstGeom>
          <a:solidFill>
            <a:srgbClr val="FFFFFF"/>
          </a:solidFill>
          <a:ln w="7620">
            <a:solidFill>
              <a:srgbClr val="F8ECD3"/>
            </a:solidFill>
            <a:prstDash val="solid"/>
          </a:ln>
        </p:spPr>
        <p:txBody>
          <a:bodyPr/>
          <a:lstStyle/>
          <a:p>
            <a:endParaRPr lang="en-IN"/>
          </a:p>
        </p:txBody>
      </p:sp>
      <p:sp>
        <p:nvSpPr>
          <p:cNvPr id="17" name="Text 15"/>
          <p:cNvSpPr/>
          <p:nvPr/>
        </p:nvSpPr>
        <p:spPr>
          <a:xfrm>
            <a:off x="7513558" y="4754820"/>
            <a:ext cx="297656" cy="372070"/>
          </a:xfrm>
          <a:prstGeom prst="rect">
            <a:avLst/>
          </a:prstGeom>
          <a:noFill/>
          <a:ln/>
        </p:spPr>
        <p:txBody>
          <a:bodyPr wrap="none" lIns="0" tIns="0" rIns="0" bIns="0" rtlCol="0" anchor="t"/>
          <a:lstStyle/>
          <a:p>
            <a:pPr marL="0" indent="0" algn="ctr">
              <a:buNone/>
            </a:pPr>
            <a:r>
              <a:rPr lang="en-US" sz="2300" dirty="0">
                <a:solidFill>
                  <a:srgbClr val="2C2926"/>
                </a:solidFill>
                <a:latin typeface="Bricolage Grotesque Semi Bold" pitchFamily="34" charset="0"/>
                <a:ea typeface="Bricolage Grotesque Semi Bold" pitchFamily="34" charset="-122"/>
                <a:cs typeface="Bricolage Grotesque Semi Bold" pitchFamily="34" charset="-120"/>
              </a:rPr>
              <a:t>4</a:t>
            </a:r>
            <a:endParaRPr lang="en-US" sz="2300" dirty="0"/>
          </a:p>
        </p:txBody>
      </p:sp>
      <p:sp>
        <p:nvSpPr>
          <p:cNvPr id="18" name="Text 16"/>
          <p:cNvSpPr/>
          <p:nvPr/>
        </p:nvSpPr>
        <p:spPr>
          <a:xfrm>
            <a:off x="8083987" y="4785836"/>
            <a:ext cx="365319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Security &amp; Compliance Testing</a:t>
            </a:r>
            <a:endParaRPr lang="en-US" sz="1950" dirty="0"/>
          </a:p>
        </p:txBody>
      </p:sp>
      <p:sp>
        <p:nvSpPr>
          <p:cNvPr id="19" name="Text 17"/>
          <p:cNvSpPr/>
          <p:nvPr/>
        </p:nvSpPr>
        <p:spPr>
          <a:xfrm>
            <a:off x="8083987" y="5215057"/>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SQL injection, role-based access control validation.</a:t>
            </a:r>
            <a:endParaRPr lang="en-US" sz="1550" dirty="0"/>
          </a:p>
        </p:txBody>
      </p:sp>
      <p:sp>
        <p:nvSpPr>
          <p:cNvPr id="20" name="Shape 18"/>
          <p:cNvSpPr/>
          <p:nvPr/>
        </p:nvSpPr>
        <p:spPr>
          <a:xfrm>
            <a:off x="793790" y="6390918"/>
            <a:ext cx="13042821" cy="1160740"/>
          </a:xfrm>
          <a:prstGeom prst="roundRect">
            <a:avLst>
              <a:gd name="adj" fmla="val 7182"/>
            </a:avLst>
          </a:prstGeom>
          <a:solidFill>
            <a:srgbClr val="F4E3BD"/>
          </a:solidFill>
          <a:ln/>
        </p:spPr>
        <p:txBody>
          <a:bodyPr/>
          <a:lstStyle/>
          <a:p>
            <a:endParaRPr lang="en-IN"/>
          </a:p>
        </p:txBody>
      </p:sp>
      <p:pic>
        <p:nvPicPr>
          <p:cNvPr id="21" name="Image 0" descr="preencoded.png"/>
          <p:cNvPicPr>
            <a:picLocks noChangeAspect="1"/>
          </p:cNvPicPr>
          <p:nvPr/>
        </p:nvPicPr>
        <p:blipFill>
          <a:blip r:embed="rId3"/>
          <a:stretch>
            <a:fillRect/>
          </a:stretch>
        </p:blipFill>
        <p:spPr>
          <a:xfrm>
            <a:off x="992148" y="6693813"/>
            <a:ext cx="248007" cy="198358"/>
          </a:xfrm>
          <a:prstGeom prst="rect">
            <a:avLst/>
          </a:prstGeom>
        </p:spPr>
      </p:pic>
      <p:sp>
        <p:nvSpPr>
          <p:cNvPr id="22" name="Text 19"/>
          <p:cNvSpPr/>
          <p:nvPr/>
        </p:nvSpPr>
        <p:spPr>
          <a:xfrm>
            <a:off x="1438513" y="6638806"/>
            <a:ext cx="12199739"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Inter" pitchFamily="34" charset="0"/>
                <a:ea typeface="Inter" pitchFamily="34" charset="-122"/>
                <a:cs typeface="Inter" pitchFamily="34" charset="-120"/>
              </a:rPr>
              <a:t>Deliverable:</a:t>
            </a:r>
            <a:r>
              <a:rPr lang="en-US" sz="1550" dirty="0">
                <a:solidFill>
                  <a:srgbClr val="000000"/>
                </a:solidFill>
                <a:latin typeface="Inter" pitchFamily="34" charset="0"/>
                <a:ea typeface="Inter" pitchFamily="34" charset="-122"/>
                <a:cs typeface="Inter" pitchFamily="34" charset="-120"/>
              </a:rPr>
              <a:t> Comprehensive test case document, test execution logs, and traceability matrix linking test cases to requirements (FR/NFR).</a:t>
            </a:r>
            <a:endParaRPr lang="en-US" sz="1550" dirty="0"/>
          </a:p>
        </p:txBody>
      </p:sp>
      <p:sp>
        <p:nvSpPr>
          <p:cNvPr id="23" name="Rectangle 22">
            <a:extLst>
              <a:ext uri="{FF2B5EF4-FFF2-40B4-BE49-F238E27FC236}">
                <a16:creationId xmlns:a16="http://schemas.microsoft.com/office/drawing/2014/main" id="{46956CF1-8B29-3E48-8FDD-3DFEF71FDE7F}"/>
              </a:ext>
            </a:extLst>
          </p:cNvPr>
          <p:cNvSpPr/>
          <p:nvPr/>
        </p:nvSpPr>
        <p:spPr>
          <a:xfrm>
            <a:off x="12669556" y="7676837"/>
            <a:ext cx="1940560" cy="5862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1421</Words>
  <Application>Microsoft Office PowerPoint</Application>
  <PresentationFormat>Custom</PresentationFormat>
  <Paragraphs>120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Bricolage Grotesque Semi Bold</vt:lpstr>
      <vt:lpstr>Bricolage Grotesque Light</vt:lpstr>
      <vt:lpstr>Inter</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Tanmay Karad</cp:lastModifiedBy>
  <cp:revision>5</cp:revision>
  <dcterms:created xsi:type="dcterms:W3CDTF">2025-11-01T10:39:56Z</dcterms:created>
  <dcterms:modified xsi:type="dcterms:W3CDTF">2025-11-03T08:59:03Z</dcterms:modified>
</cp:coreProperties>
</file>